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0" r:id="rId17"/>
    <p:sldId id="271" r:id="rId18"/>
    <p:sldId id="281" r:id="rId19"/>
    <p:sldId id="282" r:id="rId20"/>
    <p:sldId id="274" r:id="rId21"/>
    <p:sldId id="283" r:id="rId22"/>
    <p:sldId id="276" r:id="rId23"/>
    <p:sldId id="284" r:id="rId24"/>
    <p:sldId id="277" r:id="rId25"/>
    <p:sldId id="278" r:id="rId26"/>
    <p:sldId id="279" r:id="rId27"/>
    <p:sldId id="28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C18385-D633-4BF9-8275-26760B85C00E}" type="datetimeFigureOut">
              <a:rPr lang="en-IN" smtClean="0"/>
              <a:t>06-02-2026</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920AC837-A743-4A00-A2E6-9E564E39D185}"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0665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18385-D633-4BF9-8275-26760B85C00E}" type="datetimeFigureOut">
              <a:rPr lang="en-IN" smtClean="0"/>
              <a:t>06-02-2026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0AC837-A743-4A00-A2E6-9E564E39D185}"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7592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18385-D633-4BF9-8275-26760B85C00E}" type="datetimeFigureOut">
              <a:rPr lang="en-IN" smtClean="0"/>
              <a:t>06-02-2026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0AC837-A743-4A00-A2E6-9E564E39D185}"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322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C18385-D633-4BF9-8275-26760B85C00E}" type="datetimeFigureOut">
              <a:rPr lang="en-IN" smtClean="0"/>
              <a:t>06-02-2026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0AC837-A743-4A00-A2E6-9E564E39D185}"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2988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C18385-D633-4BF9-8275-26760B85C00E}" type="datetimeFigureOut">
              <a:rPr lang="en-IN" smtClean="0"/>
              <a:t>06-02-2026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0AC837-A743-4A00-A2E6-9E564E39D185}"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7642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C18385-D633-4BF9-8275-26760B85C00E}" type="datetimeFigureOut">
              <a:rPr lang="en-IN" smtClean="0"/>
              <a:t>06-02-2026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20AC837-A743-4A00-A2E6-9E564E39D185}"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1421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C18385-D633-4BF9-8275-26760B85C00E}" type="datetimeFigureOut">
              <a:rPr lang="en-IN" smtClean="0"/>
              <a:t>06-02-2026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20AC837-A743-4A00-A2E6-9E564E39D185}"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9230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C18385-D633-4BF9-8275-26760B85C00E}" type="datetimeFigureOut">
              <a:rPr lang="en-IN" smtClean="0"/>
              <a:t>06-02-2026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20AC837-A743-4A00-A2E6-9E564E39D185}"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37504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C18385-D633-4BF9-8275-26760B85C00E}" type="datetimeFigureOut">
              <a:rPr lang="en-IN" smtClean="0"/>
              <a:t>06-02-2026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20AC837-A743-4A00-A2E6-9E564E39D185}" type="slidenum">
              <a:rPr lang="en-IN" smtClean="0"/>
              <a:t>‹#›</a:t>
            </a:fld>
            <a:endParaRPr lang="en-IN"/>
          </a:p>
        </p:txBody>
      </p:sp>
    </p:spTree>
    <p:extLst>
      <p:ext uri="{BB962C8B-B14F-4D97-AF65-F5344CB8AC3E}">
        <p14:creationId xmlns:p14="http://schemas.microsoft.com/office/powerpoint/2010/main" val="1415720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C18385-D633-4BF9-8275-26760B85C00E}" type="datetimeFigureOut">
              <a:rPr lang="en-IN" smtClean="0"/>
              <a:t>06-02-2026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20AC837-A743-4A00-A2E6-9E564E39D185}"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7478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DC18385-D633-4BF9-8275-26760B85C00E}" type="datetimeFigureOut">
              <a:rPr lang="en-IN" smtClean="0"/>
              <a:t>06-02-2026</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920AC837-A743-4A00-A2E6-9E564E39D185}"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029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N"/>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DC18385-D633-4BF9-8275-26760B85C00E}" type="datetimeFigureOut">
              <a:rPr lang="en-IN" smtClean="0"/>
              <a:t>06-02-2026</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920AC837-A743-4A00-A2E6-9E564E39D185}"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459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ABD17-8B1C-EF18-8FCF-CA14D36FC40E}"/>
              </a:ext>
            </a:extLst>
          </p:cNvPr>
          <p:cNvSpPr>
            <a:spLocks noGrp="1"/>
          </p:cNvSpPr>
          <p:nvPr>
            <p:ph type="ctrTitle"/>
          </p:nvPr>
        </p:nvSpPr>
        <p:spPr>
          <a:xfrm>
            <a:off x="540774" y="226143"/>
            <a:ext cx="11051458" cy="4336026"/>
          </a:xfrm>
        </p:spPr>
        <p:txBody>
          <a:bodyPr>
            <a:normAutofit/>
          </a:bodyPr>
          <a:lstStyle/>
          <a:p>
            <a:pPr algn="ctr"/>
            <a:r>
              <a:rPr lang="en-US" sz="4400" dirty="0"/>
              <a:t>GUIDELINES FOR INTERNSHIP PROGRAM FOR </a:t>
            </a:r>
            <a:br>
              <a:rPr lang="en-US" sz="4400" dirty="0"/>
            </a:br>
            <a:r>
              <a:rPr lang="en-US" sz="4400" dirty="0"/>
              <a:t>BACHELOR OF COMMERCE </a:t>
            </a:r>
            <a:br>
              <a:rPr lang="en-US" sz="4400" dirty="0"/>
            </a:br>
            <a:r>
              <a:rPr lang="en-US" sz="4400" dirty="0"/>
              <a:t>&amp;</a:t>
            </a:r>
            <a:br>
              <a:rPr lang="en-US" sz="4400" dirty="0"/>
            </a:br>
            <a:r>
              <a:rPr lang="en-US" sz="4400" dirty="0"/>
              <a:t> </a:t>
            </a:r>
            <a:br>
              <a:rPr lang="en-US" sz="4400" dirty="0"/>
            </a:br>
            <a:r>
              <a:rPr lang="en-US" sz="4400" dirty="0"/>
              <a:t>BACHELOR OF BUSINESS ADMINISTRATION </a:t>
            </a:r>
            <a:endParaRPr lang="en-IN" sz="4400" dirty="0"/>
          </a:p>
        </p:txBody>
      </p:sp>
    </p:spTree>
    <p:extLst>
      <p:ext uri="{BB962C8B-B14F-4D97-AF65-F5344CB8AC3E}">
        <p14:creationId xmlns:p14="http://schemas.microsoft.com/office/powerpoint/2010/main" val="1868709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23BC6-6FE2-5411-9451-D8D6FD2CA12F}"/>
              </a:ext>
            </a:extLst>
          </p:cNvPr>
          <p:cNvSpPr>
            <a:spLocks noGrp="1"/>
          </p:cNvSpPr>
          <p:nvPr>
            <p:ph idx="1"/>
          </p:nvPr>
        </p:nvSpPr>
        <p:spPr>
          <a:xfrm>
            <a:off x="176981" y="996051"/>
            <a:ext cx="11788876" cy="4814813"/>
          </a:xfrm>
        </p:spPr>
        <p:txBody>
          <a:bodyPr>
            <a:normAutofit fontScale="92500" lnSpcReduction="20000"/>
          </a:bodyPr>
          <a:lstStyle/>
          <a:p>
            <a:pPr marL="0" indent="0" algn="ctr">
              <a:buNone/>
            </a:pPr>
            <a:r>
              <a:rPr lang="en-US" sz="2600" b="1" dirty="0">
                <a:latin typeface="Times New Roman" panose="02020603050405020304" pitchFamily="18" charset="0"/>
                <a:cs typeface="Times New Roman" panose="02020603050405020304" pitchFamily="18" charset="0"/>
              </a:rPr>
              <a:t>Format of the Report</a:t>
            </a:r>
          </a:p>
          <a:p>
            <a:pPr marL="0" indent="0">
              <a:buNone/>
            </a:pPr>
            <a:endParaRPr lang="en-US" b="1"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student has to submit 3 copies </a:t>
            </a:r>
          </a:p>
          <a:p>
            <a:pPr marL="457200" indent="-457200" algn="just">
              <a:buAutoNum type="arabicPeriod"/>
            </a:pPr>
            <a:r>
              <a:rPr lang="en-US" sz="2400" dirty="0">
                <a:latin typeface="Times New Roman" panose="02020603050405020304" pitchFamily="18" charset="0"/>
                <a:cs typeface="Times New Roman" panose="02020603050405020304" pitchFamily="18" charset="0"/>
              </a:rPr>
              <a:t>Student copy </a:t>
            </a:r>
          </a:p>
          <a:p>
            <a:pPr marL="457200" indent="-457200" algn="just">
              <a:buAutoNum type="arabicPeriod"/>
            </a:pPr>
            <a:r>
              <a:rPr lang="en-US" sz="2400" dirty="0">
                <a:latin typeface="Times New Roman" panose="02020603050405020304" pitchFamily="18" charset="0"/>
                <a:cs typeface="Times New Roman" panose="02020603050405020304" pitchFamily="18" charset="0"/>
              </a:rPr>
              <a:t> College copy</a:t>
            </a:r>
          </a:p>
          <a:p>
            <a:pPr marL="457200" indent="-457200" algn="just">
              <a:buAutoNum type="arabicPeriod"/>
            </a:pPr>
            <a:r>
              <a:rPr lang="en-US" sz="2400" dirty="0">
                <a:latin typeface="Times New Roman" panose="02020603050405020304" pitchFamily="18" charset="0"/>
                <a:cs typeface="Times New Roman" panose="02020603050405020304" pitchFamily="18" charset="0"/>
              </a:rPr>
              <a:t> University copy of the report with minimum 25 pages and Maximum 40 pages each, soft bound Binding (without using any plastic sheets, PVC Sheets and Transparent sheets, using only eco-friendly material). </a:t>
            </a:r>
          </a:p>
          <a:p>
            <a:pPr marL="457200" indent="-457200" algn="just">
              <a:buAutoNum type="arabicPeriod"/>
            </a:pPr>
            <a:r>
              <a:rPr lang="en-US" sz="2400" dirty="0">
                <a:latin typeface="Times New Roman" panose="02020603050405020304" pitchFamily="18" charset="0"/>
                <a:cs typeface="Times New Roman" panose="02020603050405020304" pitchFamily="18" charset="0"/>
              </a:rPr>
              <a:t>The report should be on A4 size paper printed on both sides, maintaining font type Times New Roman, font size of 12 for text, 12 bold for sub headings, 14 bold for headings. The document should have 1.5 line spacing, justified and with page numbering.</a:t>
            </a: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6E6BFE83-0615-8E8C-5C82-2CDF890EE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136" y="156333"/>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C71F6B6-B4EB-BF62-6180-E623F8BEC5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6069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4695F-1C20-A3B8-EF36-997747AB2AF7}"/>
              </a:ext>
            </a:extLst>
          </p:cNvPr>
          <p:cNvSpPr>
            <a:spLocks noGrp="1"/>
          </p:cNvSpPr>
          <p:nvPr>
            <p:ph type="title"/>
          </p:nvPr>
        </p:nvSpPr>
        <p:spPr/>
        <p:txBody>
          <a:bodyPr/>
          <a:lstStyle/>
          <a:p>
            <a:pPr algn="ctr"/>
            <a:r>
              <a:rPr lang="en-US" dirty="0" err="1"/>
              <a:t>Chaptalisation</a:t>
            </a:r>
            <a:endParaRPr lang="en-IN" dirty="0"/>
          </a:p>
        </p:txBody>
      </p:sp>
      <p:sp>
        <p:nvSpPr>
          <p:cNvPr id="3" name="Content Placeholder 2">
            <a:extLst>
              <a:ext uri="{FF2B5EF4-FFF2-40B4-BE49-F238E27FC236}">
                <a16:creationId xmlns:a16="http://schemas.microsoft.com/office/drawing/2014/main" id="{85113D06-B589-B897-1E07-6007A97BEEB2}"/>
              </a:ext>
            </a:extLst>
          </p:cNvPr>
          <p:cNvSpPr>
            <a:spLocks noGrp="1"/>
          </p:cNvSpPr>
          <p:nvPr>
            <p:ph idx="1"/>
          </p:nvPr>
        </p:nvSpPr>
        <p:spPr>
          <a:xfrm>
            <a:off x="383458" y="2015732"/>
            <a:ext cx="11582399" cy="3450613"/>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CHAPTER I: INTRODUCTION </a:t>
            </a:r>
          </a:p>
          <a:p>
            <a:pPr marL="0" indent="0">
              <a:buNone/>
            </a:pPr>
            <a:r>
              <a:rPr lang="en-US" sz="2800" dirty="0">
                <a:latin typeface="Times New Roman" panose="02020603050405020304" pitchFamily="18" charset="0"/>
                <a:cs typeface="Times New Roman" panose="02020603050405020304" pitchFamily="18" charset="0"/>
              </a:rPr>
              <a:t>CHAPTER II: DESCRIPTION OF THE ORGANISATION </a:t>
            </a:r>
          </a:p>
          <a:p>
            <a:pPr marL="0" indent="0">
              <a:buNone/>
            </a:pPr>
            <a:r>
              <a:rPr lang="en-US" sz="2800" dirty="0">
                <a:latin typeface="Times New Roman" panose="02020603050405020304" pitchFamily="18" charset="0"/>
                <a:cs typeface="Times New Roman" panose="02020603050405020304" pitchFamily="18" charset="0"/>
              </a:rPr>
              <a:t>CHAPTER III: EXPERIENTIAL LEARNING </a:t>
            </a:r>
          </a:p>
          <a:p>
            <a:pPr marL="0" indent="0">
              <a:buNone/>
            </a:pPr>
            <a:r>
              <a:rPr lang="en-US" sz="2800" dirty="0">
                <a:latin typeface="Times New Roman" panose="02020603050405020304" pitchFamily="18" charset="0"/>
                <a:cs typeface="Times New Roman" panose="02020603050405020304" pitchFamily="18" charset="0"/>
              </a:rPr>
              <a:t>CHAPTER IV: INTERNSHIP OUTCOMES AND CONCLUSION</a:t>
            </a:r>
            <a:endParaRPr lang="en-IN" sz="2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A8AEE405-1335-9995-BE67-EC6875B221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Bengaluru North University - Wikipedia">
            <a:extLst>
              <a:ext uri="{FF2B5EF4-FFF2-40B4-BE49-F238E27FC236}">
                <a16:creationId xmlns:a16="http://schemas.microsoft.com/office/drawing/2014/main" id="{98ECDF28-9000-4F17-0381-FD6E73F8B4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136" y="156333"/>
            <a:ext cx="1045534"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132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74B0A1-DF1F-D1C0-3177-70E40C4D4FFE}"/>
              </a:ext>
            </a:extLst>
          </p:cNvPr>
          <p:cNvSpPr>
            <a:spLocks noGrp="1"/>
          </p:cNvSpPr>
          <p:nvPr>
            <p:ph idx="1"/>
          </p:nvPr>
        </p:nvSpPr>
        <p:spPr>
          <a:xfrm>
            <a:off x="393290" y="1150374"/>
            <a:ext cx="11208775" cy="4699820"/>
          </a:xfrm>
        </p:spPr>
        <p:txBody>
          <a:bodyPr>
            <a:normAutofit/>
          </a:bodyPr>
          <a:lstStyle/>
          <a:p>
            <a:endParaRPr lang="en-US" dirty="0"/>
          </a:p>
          <a:p>
            <a:endParaRPr lang="en-US" dirty="0"/>
          </a:p>
          <a:p>
            <a:pPr marL="0" indent="0" algn="just">
              <a:buNone/>
            </a:pPr>
            <a:r>
              <a:rPr lang="en-US" dirty="0"/>
              <a:t>5</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Presentation: </a:t>
            </a:r>
          </a:p>
          <a:p>
            <a:pPr marL="0" indent="0" algn="just">
              <a:buNone/>
            </a:pPr>
            <a:r>
              <a:rPr lang="en-US" sz="2400" dirty="0">
                <a:latin typeface="Times New Roman" panose="02020603050405020304" pitchFamily="18" charset="0"/>
                <a:cs typeface="Times New Roman" panose="02020603050405020304" pitchFamily="18" charset="0"/>
              </a:rPr>
              <a:t>Organize a presentation session where students can share their experiences and learnings with their peers and faculty. </a:t>
            </a:r>
          </a:p>
          <a:p>
            <a:pPr marL="0" indent="0" algn="just">
              <a:buNone/>
            </a:pPr>
            <a:r>
              <a:rPr lang="en-US" sz="2400" dirty="0">
                <a:latin typeface="Times New Roman" panose="02020603050405020304" pitchFamily="18" charset="0"/>
                <a:cs typeface="Times New Roman" panose="02020603050405020304" pitchFamily="18" charset="0"/>
              </a:rPr>
              <a:t>6. </a:t>
            </a:r>
            <a:r>
              <a:rPr lang="en-US" sz="2400" b="1" dirty="0">
                <a:latin typeface="Times New Roman" panose="02020603050405020304" pitchFamily="18" charset="0"/>
                <a:cs typeface="Times New Roman" panose="02020603050405020304" pitchFamily="18" charset="0"/>
              </a:rPr>
              <a:t>Feedback: </a:t>
            </a:r>
          </a:p>
          <a:p>
            <a:pPr marL="0" indent="0">
              <a:buNone/>
            </a:pPr>
            <a:r>
              <a:rPr lang="en-US" sz="2400" dirty="0">
                <a:latin typeface="Times New Roman" panose="02020603050405020304" pitchFamily="18" charset="0"/>
                <a:cs typeface="Times New Roman" panose="02020603050405020304" pitchFamily="18" charset="0"/>
              </a:rPr>
              <a:t>Collect feedback from both students and organizations to evaluate the effectiveness of the internship program.</a:t>
            </a:r>
            <a:r>
              <a:rPr lang="en-US" sz="2400" b="1" dirty="0">
                <a:latin typeface="Times New Roman" panose="02020603050405020304" pitchFamily="18" charset="0"/>
                <a:cs typeface="Times New Roman" panose="02020603050405020304" pitchFamily="18" charset="0"/>
              </a:rPr>
              <a:t> </a:t>
            </a:r>
          </a:p>
          <a:p>
            <a:pPr marL="0" indent="0" algn="just">
              <a:buNone/>
            </a:pP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3BE4C4F3-A8A1-2E1D-F180-3E1771A469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136" y="156333"/>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1D94FBC-327E-3250-0CC1-CCB21B7683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7691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F179B-1894-8488-A035-77A6225F7218}"/>
              </a:ext>
            </a:extLst>
          </p:cNvPr>
          <p:cNvSpPr>
            <a:spLocks noGrp="1"/>
          </p:cNvSpPr>
          <p:nvPr>
            <p:ph type="title"/>
          </p:nvPr>
        </p:nvSpPr>
        <p:spPr>
          <a:xfrm>
            <a:off x="1451579" y="426655"/>
            <a:ext cx="9603275" cy="899706"/>
          </a:xfrm>
        </p:spPr>
        <p:txBody>
          <a:bodyPr>
            <a:normAutofit/>
          </a:bodyPr>
          <a:lstStyle/>
          <a:p>
            <a:pPr algn="ctr"/>
            <a:r>
              <a:rPr lang="en-IN" b="1" dirty="0">
                <a:latin typeface="Times New Roman" panose="02020603050405020304" pitchFamily="18" charset="0"/>
                <a:cs typeface="Times New Roman" panose="02020603050405020304" pitchFamily="18" charset="0"/>
              </a:rPr>
              <a:t>EVALUATION</a:t>
            </a:r>
          </a:p>
        </p:txBody>
      </p:sp>
      <p:sp>
        <p:nvSpPr>
          <p:cNvPr id="3" name="Content Placeholder 2">
            <a:extLst>
              <a:ext uri="{FF2B5EF4-FFF2-40B4-BE49-F238E27FC236}">
                <a16:creationId xmlns:a16="http://schemas.microsoft.com/office/drawing/2014/main" id="{B65D0591-7E30-785D-D991-569AA1342B09}"/>
              </a:ext>
            </a:extLst>
          </p:cNvPr>
          <p:cNvSpPr>
            <a:spLocks noGrp="1"/>
          </p:cNvSpPr>
          <p:nvPr>
            <p:ph idx="1"/>
          </p:nvPr>
        </p:nvSpPr>
        <p:spPr>
          <a:xfrm>
            <a:off x="471948" y="1006263"/>
            <a:ext cx="11061291" cy="4932422"/>
          </a:xfrm>
        </p:spPr>
        <p:txBody>
          <a:bodyPr>
            <a:noAutofit/>
          </a:bodyPr>
          <a:lstStyle/>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Submission of Internship Report</a:t>
            </a:r>
          </a:p>
          <a:p>
            <a:pPr marL="0" indent="0">
              <a:buNone/>
            </a:pPr>
            <a:r>
              <a:rPr lang="en-US" sz="2400" dirty="0">
                <a:latin typeface="Times New Roman" panose="02020603050405020304" pitchFamily="18" charset="0"/>
                <a:cs typeface="Times New Roman" panose="02020603050405020304" pitchFamily="18" charset="0"/>
              </a:rPr>
              <a:t>After the successful submission of the report by students, concerned mentors should collect the report and preserve it in the college for evaluation by the external examiner</a:t>
            </a:r>
          </a:p>
          <a:p>
            <a:pPr marL="0" indent="0">
              <a:buNone/>
            </a:pPr>
            <a:r>
              <a:rPr lang="en-US" sz="2400" b="1" dirty="0">
                <a:latin typeface="Times New Roman" panose="02020603050405020304" pitchFamily="18" charset="0"/>
                <a:cs typeface="Times New Roman" panose="02020603050405020304" pitchFamily="18" charset="0"/>
              </a:rPr>
              <a:t>Preparation for Evaluation</a:t>
            </a:r>
          </a:p>
          <a:p>
            <a:pPr marL="0" indent="0" algn="just">
              <a:buNone/>
            </a:pPr>
            <a:r>
              <a:rPr lang="en-US" sz="2400" dirty="0">
                <a:latin typeface="Times New Roman" panose="02020603050405020304" pitchFamily="18" charset="0"/>
                <a:cs typeface="Times New Roman" panose="02020603050405020304" pitchFamily="18" charset="0"/>
              </a:rPr>
              <a:t>The colleges through the mentors should create batches for evaluation in the college by external examiner. The batches should be created in UUCMS Portal as per university guidelines </a:t>
            </a:r>
          </a:p>
        </p:txBody>
      </p:sp>
      <p:pic>
        <p:nvPicPr>
          <p:cNvPr id="4" name="Picture 3" descr="Bengaluru North University - Wikipedia">
            <a:extLst>
              <a:ext uri="{FF2B5EF4-FFF2-40B4-BE49-F238E27FC236}">
                <a16:creationId xmlns:a16="http://schemas.microsoft.com/office/drawing/2014/main" id="{691164F9-AD2F-2B14-B064-CD7D078141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AEDE941-E7E1-E55B-998B-1A1412E339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461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6DA30E-30D5-7620-C157-6C35132EA6B2}"/>
              </a:ext>
            </a:extLst>
          </p:cNvPr>
          <p:cNvSpPr>
            <a:spLocks noGrp="1"/>
          </p:cNvSpPr>
          <p:nvPr>
            <p:ph idx="1"/>
          </p:nvPr>
        </p:nvSpPr>
        <p:spPr>
          <a:xfrm>
            <a:off x="403123" y="1006262"/>
            <a:ext cx="11444748" cy="4460083"/>
          </a:xfrm>
        </p:spPr>
        <p:txBody>
          <a:bodyPr>
            <a:normAutofit/>
          </a:bodyPr>
          <a:lstStyle/>
          <a:p>
            <a:pPr marL="0" indent="0" algn="just">
              <a:buNone/>
            </a:pPr>
            <a:r>
              <a:rPr lang="en-US" sz="2000" b="1" dirty="0">
                <a:latin typeface="Times New Roman" panose="02020603050405020304" pitchFamily="18" charset="0"/>
                <a:cs typeface="Times New Roman" panose="02020603050405020304" pitchFamily="18" charset="0"/>
              </a:rPr>
              <a:t>Evaluation Marks</a:t>
            </a:r>
          </a:p>
          <a:p>
            <a:pPr marL="0" indent="0" algn="just">
              <a:buNone/>
            </a:pPr>
            <a:r>
              <a:rPr lang="en-US" sz="2000" dirty="0">
                <a:latin typeface="Times New Roman" panose="02020603050405020304" pitchFamily="18" charset="0"/>
                <a:cs typeface="Times New Roman" panose="02020603050405020304" pitchFamily="18" charset="0"/>
              </a:rPr>
              <a:t>The internship Report will be evaluated for 30 marks and the Internship Viva Voce exam will be conducted for 20 marks</a:t>
            </a:r>
            <a:endParaRPr lang="en-IN" sz="2000"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External Examiner: </a:t>
            </a:r>
            <a:r>
              <a:rPr lang="en-US" dirty="0">
                <a:latin typeface="Times New Roman" panose="02020603050405020304" pitchFamily="18" charset="0"/>
                <a:cs typeface="Times New Roman" panose="02020603050405020304" pitchFamily="18" charset="0"/>
              </a:rPr>
              <a:t>The Chairman BOE for </a:t>
            </a:r>
            <a:r>
              <a:rPr lang="en-US" dirty="0" err="1">
                <a:latin typeface="Times New Roman" panose="02020603050405020304" pitchFamily="18" charset="0"/>
                <a:cs typeface="Times New Roman" panose="02020603050405020304" pitchFamily="18" charset="0"/>
              </a:rPr>
              <a:t>B,Com</a:t>
            </a:r>
            <a:r>
              <a:rPr lang="en-US" dirty="0">
                <a:latin typeface="Times New Roman" panose="02020603050405020304" pitchFamily="18" charset="0"/>
                <a:cs typeface="Times New Roman" panose="02020603050405020304" pitchFamily="18" charset="0"/>
              </a:rPr>
              <a:t> and BBA will respectively allot the External Examiners from the panel of examiners to each college for the conduct of Internship Report Evaluation and Internship Viva Voce examination as per the batches created by the colleges in UUCMS portal. </a:t>
            </a:r>
          </a:p>
          <a:p>
            <a:pPr algn="just"/>
            <a:r>
              <a:rPr lang="en-US" dirty="0">
                <a:latin typeface="Times New Roman" panose="02020603050405020304" pitchFamily="18" charset="0"/>
                <a:cs typeface="Times New Roman" panose="02020603050405020304" pitchFamily="18" charset="0"/>
              </a:rPr>
              <a:t>The marks scored by the students will be entered by the external examiner in the UUCMS portal on the day of exam. And will be submitted to the university. </a:t>
            </a:r>
          </a:p>
          <a:p>
            <a:pPr algn="just"/>
            <a:r>
              <a:rPr lang="en-US" dirty="0">
                <a:latin typeface="Times New Roman" panose="02020603050405020304" pitchFamily="18" charset="0"/>
                <a:cs typeface="Times New Roman" panose="02020603050405020304" pitchFamily="18" charset="0"/>
              </a:rPr>
              <a:t>Each Examiner has to conduct Internship Report Evaluation and Internship Viva Voce examination for 20 students per day. The Remuneration to the examiners will be paid by the university as per the existing rules. </a:t>
            </a:r>
            <a:endParaRPr lang="en-IN" dirty="0">
              <a:latin typeface="Times New Roman" panose="02020603050405020304" pitchFamily="18" charset="0"/>
              <a:cs typeface="Times New Roman" panose="02020603050405020304" pitchFamily="18" charset="0"/>
            </a:endParaRPr>
          </a:p>
        </p:txBody>
      </p:sp>
      <p:pic>
        <p:nvPicPr>
          <p:cNvPr id="5" name="Picture 4" descr="Bengaluru North University - Wikipedia">
            <a:extLst>
              <a:ext uri="{FF2B5EF4-FFF2-40B4-BE49-F238E27FC236}">
                <a16:creationId xmlns:a16="http://schemas.microsoft.com/office/drawing/2014/main" id="{D17E7381-612B-A304-266D-5F3C395DE7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FA54096-7F83-0806-373C-951E4E863E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4081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01A99-C3EE-4F87-918B-227811453282}"/>
              </a:ext>
            </a:extLst>
          </p:cNvPr>
          <p:cNvSpPr>
            <a:spLocks noGrp="1"/>
          </p:cNvSpPr>
          <p:nvPr>
            <p:ph type="title"/>
          </p:nvPr>
        </p:nvSpPr>
        <p:spPr>
          <a:xfrm>
            <a:off x="1451580" y="491949"/>
            <a:ext cx="9009944" cy="899705"/>
          </a:xfrm>
        </p:spPr>
        <p:txBody>
          <a:bodyPr/>
          <a:lstStyle/>
          <a:p>
            <a:pPr algn="ctr"/>
            <a:r>
              <a:rPr lang="en-IN" dirty="0"/>
              <a:t>FORMAT OF INTERNSHIP REPORT</a:t>
            </a:r>
          </a:p>
        </p:txBody>
      </p:sp>
      <p:sp>
        <p:nvSpPr>
          <p:cNvPr id="3" name="Content Placeholder 2">
            <a:extLst>
              <a:ext uri="{FF2B5EF4-FFF2-40B4-BE49-F238E27FC236}">
                <a16:creationId xmlns:a16="http://schemas.microsoft.com/office/drawing/2014/main" id="{D18F8B46-3FC7-178A-20CD-9858FAF002F9}"/>
              </a:ext>
            </a:extLst>
          </p:cNvPr>
          <p:cNvSpPr>
            <a:spLocks noGrp="1"/>
          </p:cNvSpPr>
          <p:nvPr>
            <p:ph idx="1"/>
          </p:nvPr>
        </p:nvSpPr>
        <p:spPr>
          <a:xfrm>
            <a:off x="599768" y="1391654"/>
            <a:ext cx="11208773" cy="4074692"/>
          </a:xfrm>
        </p:spPr>
        <p:txBody>
          <a:bodyPr>
            <a:normAutofit/>
          </a:bodyPr>
          <a:lstStyle/>
          <a:p>
            <a:pPr marL="457200" indent="-457200">
              <a:buAutoNum type="arabicPeriod"/>
            </a:pPr>
            <a:r>
              <a:rPr lang="en-US" dirty="0"/>
              <a:t>COVER PAGE </a:t>
            </a:r>
          </a:p>
          <a:p>
            <a:pPr marL="457200" indent="-457200">
              <a:buAutoNum type="arabicPeriod"/>
            </a:pPr>
            <a:r>
              <a:rPr lang="en-US" dirty="0"/>
              <a:t>CERTIFICATE ISSUED BY THE COMPANY </a:t>
            </a:r>
          </a:p>
          <a:p>
            <a:pPr marL="457200" indent="-457200">
              <a:buAutoNum type="arabicPeriod"/>
            </a:pPr>
            <a:r>
              <a:rPr lang="en-US" dirty="0"/>
              <a:t>COLLEGE CERTIFICATE </a:t>
            </a:r>
          </a:p>
          <a:p>
            <a:pPr marL="457200" indent="-457200">
              <a:buAutoNum type="arabicPeriod"/>
            </a:pPr>
            <a:r>
              <a:rPr lang="en-US" dirty="0"/>
              <a:t> STUDENT DECLARATION </a:t>
            </a:r>
          </a:p>
          <a:p>
            <a:pPr marL="457200" indent="-457200">
              <a:buAutoNum type="arabicPeriod"/>
            </a:pPr>
            <a:r>
              <a:rPr lang="en-US" dirty="0"/>
              <a:t>ACKNOWLEDGEMENT </a:t>
            </a:r>
          </a:p>
          <a:p>
            <a:pPr marL="457200" indent="-457200">
              <a:buAutoNum type="arabicPeriod"/>
            </a:pPr>
            <a:r>
              <a:rPr lang="en-US" dirty="0"/>
              <a:t>TABLE OF CONTENTS </a:t>
            </a:r>
          </a:p>
          <a:p>
            <a:pPr marL="457200" indent="-457200">
              <a:buAutoNum type="arabicPeriod"/>
            </a:pPr>
            <a:r>
              <a:rPr lang="en-US" dirty="0"/>
              <a:t>EXECUTIVE SUMMARY </a:t>
            </a:r>
          </a:p>
          <a:p>
            <a:pPr marL="457200" indent="-457200">
              <a:buAutoNum type="arabicPeriod"/>
            </a:pPr>
            <a:r>
              <a:rPr lang="en-US" dirty="0"/>
              <a:t>CHAPTER I: INTRODUCTION </a:t>
            </a:r>
          </a:p>
          <a:p>
            <a:pPr marL="457200" indent="-457200">
              <a:buAutoNum type="arabicPeriod"/>
            </a:pPr>
            <a:endParaRPr lang="en-IN" dirty="0"/>
          </a:p>
        </p:txBody>
      </p:sp>
      <p:pic>
        <p:nvPicPr>
          <p:cNvPr id="4" name="Picture 3" descr="Bengaluru North University - Wikipedia">
            <a:extLst>
              <a:ext uri="{FF2B5EF4-FFF2-40B4-BE49-F238E27FC236}">
                <a16:creationId xmlns:a16="http://schemas.microsoft.com/office/drawing/2014/main" id="{A6E24906-53DF-B3ED-5312-EE939DC08A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AF5C357-57E1-8EFE-B28F-D6DF30A453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628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FDFC0-71FD-C6B5-D84A-4E190D84E165}"/>
              </a:ext>
            </a:extLst>
          </p:cNvPr>
          <p:cNvSpPr>
            <a:spLocks noGrp="1"/>
          </p:cNvSpPr>
          <p:nvPr>
            <p:ph type="title"/>
          </p:nvPr>
        </p:nvSpPr>
        <p:spPr/>
        <p:txBody>
          <a:bodyPr/>
          <a:lstStyle/>
          <a:p>
            <a:pPr algn="ctr"/>
            <a:r>
              <a:rPr lang="en-IN" dirty="0"/>
              <a:t>FORMAT OF INTERNSHIP REPORT</a:t>
            </a:r>
          </a:p>
        </p:txBody>
      </p:sp>
      <p:sp>
        <p:nvSpPr>
          <p:cNvPr id="3" name="Content Placeholder 2">
            <a:extLst>
              <a:ext uri="{FF2B5EF4-FFF2-40B4-BE49-F238E27FC236}">
                <a16:creationId xmlns:a16="http://schemas.microsoft.com/office/drawing/2014/main" id="{BCC24D6D-BBE0-9F06-5B26-DA3F1E2CC6B0}"/>
              </a:ext>
            </a:extLst>
          </p:cNvPr>
          <p:cNvSpPr>
            <a:spLocks noGrp="1"/>
          </p:cNvSpPr>
          <p:nvPr>
            <p:ph idx="1"/>
          </p:nvPr>
        </p:nvSpPr>
        <p:spPr>
          <a:xfrm>
            <a:off x="570271" y="2015732"/>
            <a:ext cx="11487474" cy="3450613"/>
          </a:xfrm>
        </p:spPr>
        <p:txBody>
          <a:bodyPr/>
          <a:lstStyle/>
          <a:p>
            <a:pPr marL="0" indent="0">
              <a:buNone/>
            </a:pPr>
            <a:r>
              <a:rPr lang="en-US" dirty="0">
                <a:solidFill>
                  <a:schemeClr val="accent2">
                    <a:lumMod val="75000"/>
                  </a:schemeClr>
                </a:solidFill>
              </a:rPr>
              <a:t> 9</a:t>
            </a:r>
            <a:r>
              <a:rPr lang="en-US" dirty="0"/>
              <a:t>.    CHAPTER II: DESCRIPTION OF THE ORGANIZATION </a:t>
            </a:r>
          </a:p>
          <a:p>
            <a:pPr marL="0" indent="0">
              <a:buNone/>
            </a:pPr>
            <a:r>
              <a:rPr lang="en-US" dirty="0">
                <a:solidFill>
                  <a:schemeClr val="accent2">
                    <a:lumMod val="75000"/>
                  </a:schemeClr>
                </a:solidFill>
              </a:rPr>
              <a:t>10.   </a:t>
            </a:r>
            <a:r>
              <a:rPr lang="en-US" dirty="0"/>
              <a:t>CHAPTER III: EXPERIENTIAL LEARNING </a:t>
            </a:r>
          </a:p>
          <a:p>
            <a:pPr marL="0" indent="0">
              <a:buNone/>
            </a:pPr>
            <a:r>
              <a:rPr lang="en-US" dirty="0">
                <a:solidFill>
                  <a:schemeClr val="accent2">
                    <a:lumMod val="75000"/>
                  </a:schemeClr>
                </a:solidFill>
              </a:rPr>
              <a:t>11.   </a:t>
            </a:r>
            <a:r>
              <a:rPr lang="en-US" dirty="0"/>
              <a:t>CHAPTER IV: INTERNSHIP OUTCOMES AND CONCLUSION </a:t>
            </a:r>
          </a:p>
          <a:p>
            <a:pPr marL="0" indent="0">
              <a:buNone/>
            </a:pPr>
            <a:r>
              <a:rPr lang="en-US" dirty="0">
                <a:solidFill>
                  <a:schemeClr val="accent2">
                    <a:lumMod val="75000"/>
                  </a:schemeClr>
                </a:solidFill>
              </a:rPr>
              <a:t>12.    </a:t>
            </a:r>
            <a:r>
              <a:rPr lang="en-US" dirty="0"/>
              <a:t>BIBLIOGRAPHY </a:t>
            </a:r>
          </a:p>
          <a:p>
            <a:pPr marL="0" indent="0">
              <a:buNone/>
            </a:pPr>
            <a:r>
              <a:rPr lang="en-US" dirty="0">
                <a:solidFill>
                  <a:schemeClr val="accent2">
                    <a:lumMod val="75000"/>
                  </a:schemeClr>
                </a:solidFill>
              </a:rPr>
              <a:t>13.    </a:t>
            </a:r>
            <a:r>
              <a:rPr lang="en-US" dirty="0"/>
              <a:t>ANNEXURES </a:t>
            </a:r>
          </a:p>
          <a:p>
            <a:pPr marL="0" indent="0">
              <a:buNone/>
            </a:pPr>
            <a:r>
              <a:rPr lang="en-US" dirty="0">
                <a:solidFill>
                  <a:schemeClr val="accent2">
                    <a:lumMod val="75000"/>
                  </a:schemeClr>
                </a:solidFill>
              </a:rPr>
              <a:t>14.    </a:t>
            </a:r>
            <a:r>
              <a:rPr lang="en-US" dirty="0"/>
              <a:t>INTERNSHIP WEEKLY PROGRESS TEMPLATE </a:t>
            </a:r>
          </a:p>
          <a:p>
            <a:pPr marL="0" indent="0">
              <a:buNone/>
            </a:pPr>
            <a:r>
              <a:rPr lang="en-US" dirty="0">
                <a:solidFill>
                  <a:schemeClr val="accent2">
                    <a:lumMod val="75000"/>
                  </a:schemeClr>
                </a:solidFill>
              </a:rPr>
              <a:t>15.   </a:t>
            </a:r>
            <a:r>
              <a:rPr lang="en-US" dirty="0"/>
              <a:t>FORMAT OF INTERNSHIP APPLICATION /REQUEST LETTER</a:t>
            </a:r>
            <a:endParaRPr lang="en-IN" dirty="0"/>
          </a:p>
        </p:txBody>
      </p:sp>
      <p:pic>
        <p:nvPicPr>
          <p:cNvPr id="4" name="Picture 3" descr="Bengaluru North University - Wikipedia">
            <a:extLst>
              <a:ext uri="{FF2B5EF4-FFF2-40B4-BE49-F238E27FC236}">
                <a16:creationId xmlns:a16="http://schemas.microsoft.com/office/drawing/2014/main" id="{A466D078-E161-2A19-9525-FE8D3EB5D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E2D1C246-2207-C056-448F-5D0DC7805E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1935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8F3C-4A80-6BC3-228D-6D7A7025BCAB}"/>
              </a:ext>
            </a:extLst>
          </p:cNvPr>
          <p:cNvSpPr>
            <a:spLocks noGrp="1"/>
          </p:cNvSpPr>
          <p:nvPr>
            <p:ph type="title"/>
          </p:nvPr>
        </p:nvSpPr>
        <p:spPr>
          <a:xfrm>
            <a:off x="1451580" y="206478"/>
            <a:ext cx="9019776" cy="452283"/>
          </a:xfrm>
        </p:spPr>
        <p:txBody>
          <a:bodyPr>
            <a:normAutofit fontScale="90000"/>
          </a:bodyPr>
          <a:lstStyle/>
          <a:p>
            <a:pPr algn="ctr"/>
            <a:r>
              <a:rPr lang="en-IN" dirty="0"/>
              <a:t>Cover Page</a:t>
            </a:r>
          </a:p>
        </p:txBody>
      </p:sp>
      <p:sp>
        <p:nvSpPr>
          <p:cNvPr id="3" name="Content Placeholder 2">
            <a:extLst>
              <a:ext uri="{FF2B5EF4-FFF2-40B4-BE49-F238E27FC236}">
                <a16:creationId xmlns:a16="http://schemas.microsoft.com/office/drawing/2014/main" id="{E55F8CA0-9C7B-D8D5-FA47-1354C3A8D3DD}"/>
              </a:ext>
            </a:extLst>
          </p:cNvPr>
          <p:cNvSpPr>
            <a:spLocks noGrp="1"/>
          </p:cNvSpPr>
          <p:nvPr>
            <p:ph idx="1"/>
          </p:nvPr>
        </p:nvSpPr>
        <p:spPr>
          <a:xfrm>
            <a:off x="501446" y="758683"/>
            <a:ext cx="11012128" cy="5288157"/>
          </a:xfrm>
        </p:spPr>
        <p:txBody>
          <a:bodyPr>
            <a:normAutofit fontScale="77500" lnSpcReduction="20000"/>
          </a:bodyPr>
          <a:lstStyle/>
          <a:p>
            <a:pPr marL="0" indent="0" algn="ctr">
              <a:buNone/>
            </a:pPr>
            <a:r>
              <a:rPr lang="en-IN" dirty="0"/>
              <a:t>Internship Report on</a:t>
            </a:r>
          </a:p>
          <a:p>
            <a:pPr marL="0" indent="0" algn="ctr">
              <a:buNone/>
            </a:pPr>
            <a:r>
              <a:rPr lang="en-IN" dirty="0"/>
              <a:t>A Study on Stores Management </a:t>
            </a:r>
          </a:p>
          <a:p>
            <a:pPr marL="0" indent="0" algn="ctr">
              <a:buNone/>
            </a:pPr>
            <a:r>
              <a:rPr lang="en-IN" dirty="0"/>
              <a:t>at </a:t>
            </a:r>
            <a:r>
              <a:rPr lang="en-IN" dirty="0" err="1"/>
              <a:t>Maruthi</a:t>
            </a:r>
            <a:r>
              <a:rPr lang="en-IN" dirty="0"/>
              <a:t> Suzuki, Kolar Branch </a:t>
            </a:r>
          </a:p>
          <a:p>
            <a:pPr marL="0" indent="0" algn="ctr">
              <a:buNone/>
            </a:pPr>
            <a:endParaRPr lang="en-IN" dirty="0"/>
          </a:p>
          <a:p>
            <a:pPr marL="0" indent="0" algn="ctr">
              <a:buNone/>
            </a:pPr>
            <a:r>
              <a:rPr lang="en-IN" dirty="0"/>
              <a:t>Submitted in Partial Fulfilment of the Requirements of </a:t>
            </a:r>
          </a:p>
          <a:p>
            <a:pPr marL="0" indent="0" algn="ctr">
              <a:buNone/>
            </a:pPr>
            <a:r>
              <a:rPr lang="en-IN" dirty="0"/>
              <a:t>Bachelor Of Commerce Degree of Bengaluru North University </a:t>
            </a:r>
          </a:p>
          <a:p>
            <a:pPr marL="0" indent="0" algn="ctr">
              <a:buNone/>
            </a:pPr>
            <a:r>
              <a:rPr lang="en-IN" dirty="0"/>
              <a:t>BY Mr./Ms…………. </a:t>
            </a:r>
          </a:p>
          <a:p>
            <a:pPr marL="0" indent="0" algn="ctr">
              <a:buNone/>
            </a:pPr>
            <a:r>
              <a:rPr lang="en-IN" dirty="0"/>
              <a:t>REG NO - UUCMS ID</a:t>
            </a:r>
          </a:p>
          <a:p>
            <a:pPr marL="0" indent="0" algn="ctr">
              <a:buNone/>
            </a:pPr>
            <a:r>
              <a:rPr lang="en-IN" dirty="0"/>
              <a:t> UNDER THE GUIDANCE OF Dr/Ms/Mr.............</a:t>
            </a:r>
          </a:p>
          <a:p>
            <a:pPr marL="0" indent="0" algn="ctr">
              <a:buNone/>
            </a:pPr>
            <a:r>
              <a:rPr lang="en-IN" dirty="0"/>
              <a:t> Associate Professor of Commerce </a:t>
            </a:r>
          </a:p>
          <a:p>
            <a:pPr marL="0" indent="0" algn="ctr">
              <a:buNone/>
            </a:pPr>
            <a:r>
              <a:rPr lang="en-IN" dirty="0"/>
              <a:t>NEW HORIZON COLLEGE ,MARATHAHALLI </a:t>
            </a:r>
          </a:p>
          <a:p>
            <a:pPr marL="0" indent="0" algn="ctr">
              <a:buNone/>
            </a:pPr>
            <a:r>
              <a:rPr lang="en-IN" dirty="0"/>
              <a:t> </a:t>
            </a:r>
          </a:p>
          <a:p>
            <a:pPr marL="0" indent="0" algn="ctr">
              <a:buNone/>
            </a:pPr>
            <a:r>
              <a:rPr lang="en-IN" dirty="0"/>
              <a:t> </a:t>
            </a:r>
          </a:p>
          <a:p>
            <a:pPr marL="0" indent="0" algn="ctr">
              <a:buNone/>
            </a:pPr>
            <a:r>
              <a:rPr lang="en-IN" dirty="0"/>
              <a:t>GOVERNMENT FIRST GRADE COLLEGE KOLAR 2023-2024</a:t>
            </a:r>
          </a:p>
        </p:txBody>
      </p:sp>
      <p:pic>
        <p:nvPicPr>
          <p:cNvPr id="8" name="Picture 7" descr="Bengaluru North University - Wikipedia">
            <a:extLst>
              <a:ext uri="{FF2B5EF4-FFF2-40B4-BE49-F238E27FC236}">
                <a16:creationId xmlns:a16="http://schemas.microsoft.com/office/drawing/2014/main" id="{C9D7690E-5D7E-35BD-D920-7A772AFA63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1548" y="4878485"/>
            <a:ext cx="886697" cy="58844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F4186AF1-3421-E35E-D85D-44E7621765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919" y="4878485"/>
            <a:ext cx="886697" cy="5884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769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D4818-881F-016F-8C13-DF8F8A047E3E}"/>
              </a:ext>
            </a:extLst>
          </p:cNvPr>
          <p:cNvSpPr>
            <a:spLocks noGrp="1"/>
          </p:cNvSpPr>
          <p:nvPr>
            <p:ph type="title"/>
          </p:nvPr>
        </p:nvSpPr>
        <p:spPr/>
        <p:txBody>
          <a:bodyPr/>
          <a:lstStyle/>
          <a:p>
            <a:endParaRPr lang="en-IN" dirty="0"/>
          </a:p>
        </p:txBody>
      </p:sp>
      <p:pic>
        <p:nvPicPr>
          <p:cNvPr id="5" name="Content Placeholder 4">
            <a:extLst>
              <a:ext uri="{FF2B5EF4-FFF2-40B4-BE49-F238E27FC236}">
                <a16:creationId xmlns:a16="http://schemas.microsoft.com/office/drawing/2014/main" id="{7DFC3812-DA77-62A3-D3CC-6097DB0BAF20}"/>
              </a:ext>
            </a:extLst>
          </p:cNvPr>
          <p:cNvPicPr>
            <a:picLocks noGrp="1" noChangeAspect="1"/>
          </p:cNvPicPr>
          <p:nvPr>
            <p:ph idx="1"/>
          </p:nvPr>
        </p:nvPicPr>
        <p:blipFill>
          <a:blip r:embed="rId2"/>
          <a:stretch>
            <a:fillRect/>
          </a:stretch>
        </p:blipFill>
        <p:spPr>
          <a:xfrm>
            <a:off x="1533831" y="0"/>
            <a:ext cx="8337755" cy="6184490"/>
          </a:xfrm>
        </p:spPr>
      </p:pic>
      <p:pic>
        <p:nvPicPr>
          <p:cNvPr id="6" name="Picture 5" descr="Bengaluru North University - Wikipedia">
            <a:extLst>
              <a:ext uri="{FF2B5EF4-FFF2-40B4-BE49-F238E27FC236}">
                <a16:creationId xmlns:a16="http://schemas.microsoft.com/office/drawing/2014/main" id="{ED89626A-1B7E-1312-6B73-C15DC6C542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E6A895EA-8A66-D4AC-E6D8-FFDCA001E02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589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2DDDC82-F67C-D49B-7D65-DBDD7AE0A571}"/>
              </a:ext>
            </a:extLst>
          </p:cNvPr>
          <p:cNvPicPr>
            <a:picLocks noChangeAspect="1"/>
          </p:cNvPicPr>
          <p:nvPr/>
        </p:nvPicPr>
        <p:blipFill>
          <a:blip r:embed="rId2"/>
          <a:stretch>
            <a:fillRect/>
          </a:stretch>
        </p:blipFill>
        <p:spPr>
          <a:xfrm>
            <a:off x="2045110" y="98323"/>
            <a:ext cx="8249264" cy="6027174"/>
          </a:xfrm>
          <a:prstGeom prst="rect">
            <a:avLst/>
          </a:prstGeom>
        </p:spPr>
      </p:pic>
      <p:pic>
        <p:nvPicPr>
          <p:cNvPr id="6" name="Picture 5" descr="Bengaluru North University - Wikipedia">
            <a:extLst>
              <a:ext uri="{FF2B5EF4-FFF2-40B4-BE49-F238E27FC236}">
                <a16:creationId xmlns:a16="http://schemas.microsoft.com/office/drawing/2014/main" id="{1A6514EC-6C69-1BD7-BFC0-6F89AE9CB4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46E76099-6482-CFBE-EDD0-8B18BB6CF0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401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301E2-56B2-3FF6-0451-F5F87E1A0F30}"/>
              </a:ext>
            </a:extLst>
          </p:cNvPr>
          <p:cNvSpPr>
            <a:spLocks noGrp="1"/>
          </p:cNvSpPr>
          <p:nvPr>
            <p:ph type="title"/>
          </p:nvPr>
        </p:nvSpPr>
        <p:spPr>
          <a:xfrm>
            <a:off x="1451579" y="192689"/>
            <a:ext cx="9603275" cy="1661066"/>
          </a:xfrm>
        </p:spPr>
        <p:txBody>
          <a:bodyPr>
            <a:normAutofit fontScale="90000"/>
          </a:bodyPr>
          <a:lstStyle/>
          <a:p>
            <a:pPr algn="ctr"/>
            <a:r>
              <a:rPr lang="en-US" sz="2000" dirty="0">
                <a:latin typeface="Times New Roman" panose="02020603050405020304" pitchFamily="18" charset="0"/>
                <a:cs typeface="Times New Roman" panose="02020603050405020304" pitchFamily="18" charset="0"/>
              </a:rPr>
              <a:t>Guidelines for 15-Days Internship Program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for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Bachelor of Commerce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and</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Bachelor of Business Administration Students in colleges affiliated to Bangalore North University </a:t>
            </a:r>
            <a:endParaRPr lang="en-IN" sz="2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BE1B87B-A942-8F37-293F-841194A8B710}"/>
              </a:ext>
            </a:extLst>
          </p:cNvPr>
          <p:cNvSpPr>
            <a:spLocks noGrp="1"/>
          </p:cNvSpPr>
          <p:nvPr>
            <p:ph idx="1"/>
          </p:nvPr>
        </p:nvSpPr>
        <p:spPr>
          <a:xfrm>
            <a:off x="688259" y="2015732"/>
            <a:ext cx="11179276" cy="3903287"/>
          </a:xfrm>
        </p:spPr>
        <p:txBody>
          <a:bodyPr>
            <a:normAutofit/>
          </a:bodyPr>
          <a:lstStyle/>
          <a:p>
            <a:pPr>
              <a:buFont typeface="Wingdings" panose="05000000000000000000" pitchFamily="2" charset="2"/>
              <a:buChar char="v"/>
            </a:pPr>
            <a:r>
              <a:rPr lang="en-US" sz="2400" b="1" dirty="0">
                <a:latin typeface="Times New Roman" panose="02020603050405020304" pitchFamily="18" charset="0"/>
                <a:cs typeface="Times New Roman" panose="02020603050405020304" pitchFamily="18" charset="0"/>
              </a:rPr>
              <a:t>Objectives: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To Provide practical exposure to students in the field of Commerce and Management.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To Bridge the gap between theoretical knowledge and practical application.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To Enhance students' understanding of real-world business operations.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To Develop students' professional skills and employability.</a:t>
            </a:r>
            <a:endParaRPr lang="en-IN" sz="24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DB0640C-2A7F-F151-3EAD-D4D2FC8E72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54854" y="107629"/>
            <a:ext cx="1191881" cy="98476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Bengaluru North University - Wikipedia">
            <a:extLst>
              <a:ext uri="{FF2B5EF4-FFF2-40B4-BE49-F238E27FC236}">
                <a16:creationId xmlns:a16="http://schemas.microsoft.com/office/drawing/2014/main" id="{99126C27-18B4-598D-55ED-35E53750D3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387" y="192689"/>
            <a:ext cx="1045534"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6687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ngaluru North University - Wikipedia">
            <a:extLst>
              <a:ext uri="{FF2B5EF4-FFF2-40B4-BE49-F238E27FC236}">
                <a16:creationId xmlns:a16="http://schemas.microsoft.com/office/drawing/2014/main" id="{9C09DD67-F0B3-B8F7-C49C-B6D23D47B7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8249FC7-6707-5F3C-03FF-00E929CDAE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4">
            <a:extLst>
              <a:ext uri="{FF2B5EF4-FFF2-40B4-BE49-F238E27FC236}">
                <a16:creationId xmlns:a16="http://schemas.microsoft.com/office/drawing/2014/main" id="{A9E48A32-2EFC-F424-5759-211940B2C6D2}"/>
              </a:ext>
            </a:extLst>
          </p:cNvPr>
          <p:cNvPicPr>
            <a:picLocks noGrp="1" noChangeAspect="1"/>
          </p:cNvPicPr>
          <p:nvPr>
            <p:ph idx="1"/>
          </p:nvPr>
        </p:nvPicPr>
        <p:blipFill>
          <a:blip r:embed="rId4"/>
          <a:stretch>
            <a:fillRect/>
          </a:stretch>
        </p:blipFill>
        <p:spPr>
          <a:xfrm>
            <a:off x="2025445" y="511277"/>
            <a:ext cx="8249265" cy="5486400"/>
          </a:xfrm>
        </p:spPr>
      </p:pic>
    </p:spTree>
    <p:extLst>
      <p:ext uri="{BB962C8B-B14F-4D97-AF65-F5344CB8AC3E}">
        <p14:creationId xmlns:p14="http://schemas.microsoft.com/office/powerpoint/2010/main" val="3524266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FC790-CC69-80A0-0F99-14D4EECD30CF}"/>
            </a:ext>
          </a:extLst>
        </p:cNvPr>
        <p:cNvGrpSpPr/>
        <p:nvPr/>
      </p:nvGrpSpPr>
      <p:grpSpPr>
        <a:xfrm>
          <a:off x="0" y="0"/>
          <a:ext cx="0" cy="0"/>
          <a:chOff x="0" y="0"/>
          <a:chExt cx="0" cy="0"/>
        </a:xfrm>
      </p:grpSpPr>
      <p:pic>
        <p:nvPicPr>
          <p:cNvPr id="4" name="Picture 3" descr="Bengaluru North University - Wikipedia">
            <a:extLst>
              <a:ext uri="{FF2B5EF4-FFF2-40B4-BE49-F238E27FC236}">
                <a16:creationId xmlns:a16="http://schemas.microsoft.com/office/drawing/2014/main" id="{2CF45DE1-2945-1A0B-DBAD-C3E896E2F4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B657B83-F358-78FF-104A-401F2F0270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FA41E304-D4DC-96BA-E0D4-FE1FE1EBEFAB}"/>
              </a:ext>
            </a:extLst>
          </p:cNvPr>
          <p:cNvPicPr>
            <a:picLocks noChangeAspect="1"/>
          </p:cNvPicPr>
          <p:nvPr/>
        </p:nvPicPr>
        <p:blipFill>
          <a:blip r:embed="rId4"/>
          <a:stretch>
            <a:fillRect/>
          </a:stretch>
        </p:blipFill>
        <p:spPr>
          <a:xfrm>
            <a:off x="1946787" y="0"/>
            <a:ext cx="8406581" cy="6154994"/>
          </a:xfrm>
          <a:prstGeom prst="rect">
            <a:avLst/>
          </a:prstGeom>
        </p:spPr>
      </p:pic>
    </p:spTree>
    <p:extLst>
      <p:ext uri="{BB962C8B-B14F-4D97-AF65-F5344CB8AC3E}">
        <p14:creationId xmlns:p14="http://schemas.microsoft.com/office/powerpoint/2010/main" val="22735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8FEE-E1FC-5368-2196-26B64B381874}"/>
              </a:ext>
            </a:extLst>
          </p:cNvPr>
          <p:cNvSpPr>
            <a:spLocks noGrp="1"/>
          </p:cNvSpPr>
          <p:nvPr>
            <p:ph type="title"/>
          </p:nvPr>
        </p:nvSpPr>
        <p:spPr>
          <a:xfrm>
            <a:off x="1294362" y="280274"/>
            <a:ext cx="9603275" cy="806245"/>
          </a:xfrm>
        </p:spPr>
        <p:txBody>
          <a:bodyPr/>
          <a:lstStyle/>
          <a:p>
            <a:pPr algn="ctr"/>
            <a:r>
              <a:rPr lang="en-US" b="1" dirty="0">
                <a:latin typeface="Times New Roman" panose="02020603050405020304" pitchFamily="18" charset="0"/>
                <a:cs typeface="Times New Roman" panose="02020603050405020304" pitchFamily="18" charset="0"/>
              </a:rPr>
              <a:t>Table of Contents</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A04608A-3469-3717-A33F-1D93D736793A}"/>
              </a:ext>
            </a:extLst>
          </p:cNvPr>
          <p:cNvSpPr>
            <a:spLocks noGrp="1"/>
          </p:cNvSpPr>
          <p:nvPr>
            <p:ph idx="1"/>
          </p:nvPr>
        </p:nvSpPr>
        <p:spPr>
          <a:xfrm>
            <a:off x="668595" y="1189703"/>
            <a:ext cx="10386260" cy="4719483"/>
          </a:xfrm>
        </p:spPr>
        <p:txBody>
          <a:bodyPr>
            <a:normAutofit/>
          </a:bodyPr>
          <a:lstStyle/>
          <a:p>
            <a:pPr marL="457200" indent="-457200">
              <a:buAutoNum type="arabicPeriod"/>
            </a:pPr>
            <a:r>
              <a:rPr lang="en-US" sz="2400" b="1" dirty="0">
                <a:latin typeface="Times New Roman" panose="02020603050405020304" pitchFamily="18" charset="0"/>
                <a:cs typeface="Times New Roman" panose="02020603050405020304" pitchFamily="18" charset="0"/>
              </a:rPr>
              <a:t>Executive Summary</a:t>
            </a:r>
          </a:p>
          <a:p>
            <a:pPr marL="457200" indent="-457200">
              <a:buAutoNum type="arabicPeriod"/>
            </a:pPr>
            <a:r>
              <a:rPr lang="en-US" sz="2400" b="1" dirty="0">
                <a:latin typeface="Times New Roman" panose="02020603050405020304" pitchFamily="18" charset="0"/>
                <a:cs typeface="Times New Roman" panose="02020603050405020304" pitchFamily="18" charset="0"/>
              </a:rPr>
              <a:t>Introduction</a:t>
            </a:r>
          </a:p>
          <a:p>
            <a:pPr marL="457200" indent="-457200">
              <a:buAutoNum type="arabicPeriod"/>
            </a:pPr>
            <a:r>
              <a:rPr lang="en-US" sz="2400" b="1" dirty="0">
                <a:latin typeface="Times New Roman" panose="02020603050405020304" pitchFamily="18" charset="0"/>
                <a:cs typeface="Times New Roman" panose="02020603050405020304" pitchFamily="18" charset="0"/>
              </a:rPr>
              <a:t> Description of the Organization </a:t>
            </a:r>
          </a:p>
          <a:p>
            <a:pPr marL="457200" indent="-457200">
              <a:buAutoNum type="arabicPeriod"/>
            </a:pPr>
            <a:r>
              <a:rPr lang="en-US" sz="2400" b="1" dirty="0">
                <a:latin typeface="Times New Roman" panose="02020603050405020304" pitchFamily="18" charset="0"/>
                <a:cs typeface="Times New Roman" panose="02020603050405020304" pitchFamily="18" charset="0"/>
              </a:rPr>
              <a:t> Experiential Learning </a:t>
            </a:r>
          </a:p>
          <a:p>
            <a:pPr marL="457200" indent="-457200">
              <a:buAutoNum type="arabicPeriod"/>
            </a:pPr>
            <a:r>
              <a:rPr lang="en-US" sz="2400" b="1" dirty="0">
                <a:latin typeface="Times New Roman" panose="02020603050405020304" pitchFamily="18" charset="0"/>
                <a:cs typeface="Times New Roman" panose="02020603050405020304" pitchFamily="18" charset="0"/>
              </a:rPr>
              <a:t>Internship Outcomes and Conclusion </a:t>
            </a:r>
          </a:p>
          <a:p>
            <a:pPr marL="457200" indent="-457200">
              <a:buAutoNum type="arabicPeriod"/>
            </a:pPr>
            <a:r>
              <a:rPr lang="en-US" sz="2400" b="1" dirty="0">
                <a:latin typeface="Times New Roman" panose="02020603050405020304" pitchFamily="18" charset="0"/>
                <a:cs typeface="Times New Roman" panose="02020603050405020304" pitchFamily="18" charset="0"/>
              </a:rPr>
              <a:t> Bibliography </a:t>
            </a:r>
          </a:p>
          <a:p>
            <a:pPr marL="457200" indent="-457200">
              <a:buAutoNum type="arabicPeriod"/>
            </a:pPr>
            <a:r>
              <a:rPr lang="en-US" sz="2400" b="1" dirty="0">
                <a:latin typeface="Times New Roman" panose="02020603050405020304" pitchFamily="18" charset="0"/>
                <a:cs typeface="Times New Roman" panose="02020603050405020304" pitchFamily="18" charset="0"/>
              </a:rPr>
              <a:t>Annexures</a:t>
            </a:r>
            <a:endParaRPr lang="en-IN" sz="2400" b="1"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EEE64862-CE6D-8B61-B1EC-4867C957B7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BBE0776-0B2D-C124-C1AD-C49A7DA376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1965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7F3349-6FD6-A06A-B582-A3D4A4589149}"/>
              </a:ext>
            </a:extLst>
          </p:cNvPr>
          <p:cNvSpPr>
            <a:spLocks noGrp="1"/>
          </p:cNvSpPr>
          <p:nvPr>
            <p:ph idx="1"/>
          </p:nvPr>
        </p:nvSpPr>
        <p:spPr>
          <a:xfrm>
            <a:off x="344129" y="1278194"/>
            <a:ext cx="11562736" cy="4630994"/>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Executive Summary </a:t>
            </a:r>
          </a:p>
          <a:p>
            <a:pPr algn="just"/>
            <a:r>
              <a:rPr lang="en-US" sz="2400" dirty="0">
                <a:latin typeface="Times New Roman" panose="02020603050405020304" pitchFamily="18" charset="0"/>
                <a:cs typeface="Times New Roman" panose="02020603050405020304" pitchFamily="18" charset="0"/>
              </a:rPr>
              <a:t>The executive summary provides a brief overview of the internship report, highlighting the key findings, outcomes, and conclusions of the study on the topic. (one page) </a:t>
            </a:r>
          </a:p>
          <a:p>
            <a:pPr algn="just"/>
            <a:r>
              <a:rPr lang="en-US" sz="2400" b="1" dirty="0">
                <a:latin typeface="Times New Roman" panose="02020603050405020304" pitchFamily="18" charset="0"/>
                <a:cs typeface="Times New Roman" panose="02020603050405020304" pitchFamily="18" charset="0"/>
              </a:rPr>
              <a:t>CHAPTER I: </a:t>
            </a:r>
            <a:r>
              <a:rPr lang="en-US" sz="2400" dirty="0">
                <a:latin typeface="Times New Roman" panose="02020603050405020304" pitchFamily="18" charset="0"/>
                <a:cs typeface="Times New Roman" panose="02020603050405020304" pitchFamily="18" charset="0"/>
              </a:rPr>
              <a:t>Introduction This chapter introduces the topic of the report, provides background information on about the topic, and outlines the objectives and scope of the study. (5-8 pages)</a:t>
            </a:r>
          </a:p>
          <a:p>
            <a:pPr algn="just"/>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CHAPTER II: </a:t>
            </a:r>
            <a:r>
              <a:rPr lang="en-US" sz="2400" dirty="0">
                <a:latin typeface="Times New Roman" panose="02020603050405020304" pitchFamily="18" charset="0"/>
                <a:cs typeface="Times New Roman" panose="02020603050405020304" pitchFamily="18" charset="0"/>
              </a:rPr>
              <a:t>Description of the Organization This chapter provides a detailed description of the </a:t>
            </a:r>
            <a:r>
              <a:rPr lang="en-US" sz="2400" dirty="0" err="1">
                <a:latin typeface="Times New Roman" panose="02020603050405020304" pitchFamily="18" charset="0"/>
                <a:cs typeface="Times New Roman" panose="02020603050405020304" pitchFamily="18" charset="0"/>
              </a:rPr>
              <a:t>organisation</a:t>
            </a:r>
            <a:r>
              <a:rPr lang="en-US" sz="2400" dirty="0">
                <a:latin typeface="Times New Roman" panose="02020603050405020304" pitchFamily="18" charset="0"/>
                <a:cs typeface="Times New Roman" panose="02020603050405020304" pitchFamily="18" charset="0"/>
              </a:rPr>
              <a:t>, including its history, vision, mission, organizational structure, and the products and services it offers. (8-12 pages)</a:t>
            </a: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1B501343-2CC6-002F-488D-DF591EEDA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2DA6DA9-66EB-5DA1-7E47-885D937429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1255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E98530-102E-1816-6ED3-6A97A5B50DC3}"/>
              </a:ext>
            </a:extLst>
          </p:cNvPr>
          <p:cNvSpPr>
            <a:spLocks noGrp="1"/>
          </p:cNvSpPr>
          <p:nvPr>
            <p:ph idx="1"/>
          </p:nvPr>
        </p:nvSpPr>
        <p:spPr>
          <a:xfrm>
            <a:off x="412954" y="1006262"/>
            <a:ext cx="11385755" cy="4794770"/>
          </a:xfrm>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CHAPTER III: </a:t>
            </a:r>
          </a:p>
          <a:p>
            <a:pPr marL="0" indent="0" algn="just">
              <a:buNone/>
            </a:pPr>
            <a:r>
              <a:rPr lang="en-US" dirty="0">
                <a:latin typeface="Times New Roman" panose="02020603050405020304" pitchFamily="18" charset="0"/>
                <a:cs typeface="Times New Roman" panose="02020603050405020304" pitchFamily="18" charset="0"/>
              </a:rPr>
              <a:t>Experiential Learning This chapter describes the intern's experience while working in the </a:t>
            </a:r>
            <a:r>
              <a:rPr lang="en-US" dirty="0" err="1">
                <a:latin typeface="Times New Roman" panose="02020603050405020304" pitchFamily="18" charset="0"/>
                <a:cs typeface="Times New Roman" panose="02020603050405020304" pitchFamily="18" charset="0"/>
              </a:rPr>
              <a:t>organisation</a:t>
            </a:r>
            <a:r>
              <a:rPr lang="en-US" dirty="0">
                <a:latin typeface="Times New Roman" panose="02020603050405020304" pitchFamily="18" charset="0"/>
                <a:cs typeface="Times New Roman" panose="02020603050405020304" pitchFamily="18" charset="0"/>
              </a:rPr>
              <a:t>, including the tasks undertaken, skills acquired, challenges faced, and lessons learned. (6-10 pages) </a:t>
            </a:r>
          </a:p>
          <a:p>
            <a:pPr marL="0" indent="0" algn="just">
              <a:buNone/>
            </a:pPr>
            <a:r>
              <a:rPr lang="en-US" b="1" dirty="0">
                <a:latin typeface="Times New Roman" panose="02020603050405020304" pitchFamily="18" charset="0"/>
                <a:cs typeface="Times New Roman" panose="02020603050405020304" pitchFamily="18" charset="0"/>
              </a:rPr>
              <a:t>CHAPTER IV:</a:t>
            </a:r>
            <a:r>
              <a:rPr lang="en-US" dirty="0">
                <a:latin typeface="Times New Roman" panose="02020603050405020304" pitchFamily="18" charset="0"/>
                <a:cs typeface="Times New Roman" panose="02020603050405020304" pitchFamily="18" charset="0"/>
              </a:rPr>
              <a:t> Internship Outcomes and Conclusion This chapter presents the outcomes of the internship, including the findings related to the topic. It also includes a conclusion summarizing the key points of the report and suggesting recommendations for improvement. (6-10 pages) </a:t>
            </a:r>
          </a:p>
          <a:p>
            <a:pPr marL="0" indent="0" algn="just">
              <a:buNone/>
            </a:pPr>
            <a:r>
              <a:rPr lang="en-US" b="1" dirty="0">
                <a:latin typeface="Times New Roman" panose="02020603050405020304" pitchFamily="18" charset="0"/>
                <a:cs typeface="Times New Roman" panose="02020603050405020304" pitchFamily="18" charset="0"/>
              </a:rPr>
              <a:t>Bibliography</a:t>
            </a:r>
            <a:r>
              <a:rPr lang="en-US" dirty="0">
                <a:latin typeface="Times New Roman" panose="02020603050405020304" pitchFamily="18" charset="0"/>
                <a:cs typeface="Times New Roman" panose="02020603050405020304" pitchFamily="18" charset="0"/>
              </a:rPr>
              <a:t> This section lists all the sources referenced in the report, like Books, Articles, Brochures, Catalogues, Websites </a:t>
            </a:r>
            <a:r>
              <a:rPr lang="en-US" dirty="0" err="1">
                <a:latin typeface="Times New Roman" panose="02020603050405020304" pitchFamily="18" charset="0"/>
                <a:cs typeface="Times New Roman" panose="02020603050405020304" pitchFamily="18" charset="0"/>
              </a:rPr>
              <a:t>etc</a:t>
            </a:r>
            <a:r>
              <a:rPr lang="en-US" dirty="0">
                <a:latin typeface="Times New Roman" panose="02020603050405020304" pitchFamily="18" charset="0"/>
                <a:cs typeface="Times New Roman" panose="02020603050405020304" pitchFamily="18" charset="0"/>
              </a:rPr>
              <a:t> Annexures This section includes any supplementary materials, such as interview transcripts, survey questionnaires, or additional data, that support the findings of the report. </a:t>
            </a:r>
            <a:endParaRPr lang="en-IN"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2C59071F-FE7B-94E4-EF9C-2F7B09EE30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A1E5C96-4385-D922-5C9F-4733646BA2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2494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13E6147-3860-3CAF-2AC4-605E9C6BDDFE}"/>
              </a:ext>
            </a:extLst>
          </p:cNvPr>
          <p:cNvPicPr>
            <a:picLocks noGrp="1" noChangeAspect="1"/>
          </p:cNvPicPr>
          <p:nvPr>
            <p:ph idx="1"/>
          </p:nvPr>
        </p:nvPicPr>
        <p:blipFill>
          <a:blip r:embed="rId2"/>
          <a:stretch>
            <a:fillRect/>
          </a:stretch>
        </p:blipFill>
        <p:spPr>
          <a:xfrm>
            <a:off x="1406014" y="0"/>
            <a:ext cx="9124334" cy="6125497"/>
          </a:xfrm>
        </p:spPr>
      </p:pic>
      <p:pic>
        <p:nvPicPr>
          <p:cNvPr id="6" name="Picture 5" descr="Bengaluru North University - Wikipedia">
            <a:extLst>
              <a:ext uri="{FF2B5EF4-FFF2-40B4-BE49-F238E27FC236}">
                <a16:creationId xmlns:a16="http://schemas.microsoft.com/office/drawing/2014/main" id="{B1332286-3859-10C6-AA26-22AB597EE9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AB5B1A96-5537-E204-3AEB-298BE1B002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757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8958982-E988-34CD-DC63-F35466B1C56A}"/>
              </a:ext>
            </a:extLst>
          </p:cNvPr>
          <p:cNvPicPr>
            <a:picLocks noGrp="1" noChangeAspect="1"/>
          </p:cNvPicPr>
          <p:nvPr>
            <p:ph idx="1"/>
          </p:nvPr>
        </p:nvPicPr>
        <p:blipFill>
          <a:blip r:embed="rId2"/>
          <a:stretch>
            <a:fillRect/>
          </a:stretch>
        </p:blipFill>
        <p:spPr>
          <a:xfrm>
            <a:off x="1956619" y="106556"/>
            <a:ext cx="8062452" cy="5989444"/>
          </a:xfrm>
        </p:spPr>
      </p:pic>
      <p:pic>
        <p:nvPicPr>
          <p:cNvPr id="6" name="Picture 5" descr="Bengaluru North University - Wikipedia">
            <a:extLst>
              <a:ext uri="{FF2B5EF4-FFF2-40B4-BE49-F238E27FC236}">
                <a16:creationId xmlns:a16="http://schemas.microsoft.com/office/drawing/2014/main" id="{681C86CC-4846-E58C-FC46-70E0F0B516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2ABDA9E-B40E-6CE6-3679-9F1A182C84B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7755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F3215E-28F5-E2E8-A7E7-404DA7E7ED8A}"/>
              </a:ext>
            </a:extLst>
          </p:cNvPr>
          <p:cNvSpPr>
            <a:spLocks noGrp="1"/>
          </p:cNvSpPr>
          <p:nvPr>
            <p:ph idx="1"/>
          </p:nvPr>
        </p:nvSpPr>
        <p:spPr/>
        <p:txBody>
          <a:bodyPr/>
          <a:lstStyle/>
          <a:p>
            <a:pPr marL="0" indent="0" algn="ctr">
              <a:buNone/>
            </a:pPr>
            <a:r>
              <a:rPr lang="en-US" sz="6600" dirty="0">
                <a:latin typeface="Algerian" panose="04020705040A02060702" pitchFamily="82" charset="0"/>
              </a:rPr>
              <a:t>THANK YOU</a:t>
            </a:r>
            <a:endParaRPr lang="en-IN" sz="6600" dirty="0">
              <a:latin typeface="Algerian" panose="04020705040A02060702" pitchFamily="82" charset="0"/>
            </a:endParaRPr>
          </a:p>
        </p:txBody>
      </p:sp>
      <p:pic>
        <p:nvPicPr>
          <p:cNvPr id="4" name="Picture 3" descr="Bengaluru North University - Wikipedia">
            <a:extLst>
              <a:ext uri="{FF2B5EF4-FFF2-40B4-BE49-F238E27FC236}">
                <a16:creationId xmlns:a16="http://schemas.microsoft.com/office/drawing/2014/main" id="{68D98799-5066-D7A7-88E4-C87D581D74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255" y="196645"/>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6BDCCC7-2AEC-6D3F-0E97-7A476462C0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5693" y="106556"/>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7486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8A6E0-8A4B-A8FF-E71C-E902895CBD8F}"/>
              </a:ext>
            </a:extLst>
          </p:cNvPr>
          <p:cNvSpPr>
            <a:spLocks noGrp="1"/>
          </p:cNvSpPr>
          <p:nvPr>
            <p:ph type="title"/>
          </p:nvPr>
        </p:nvSpPr>
        <p:spPr>
          <a:xfrm>
            <a:off x="717755" y="206477"/>
            <a:ext cx="10337099" cy="707923"/>
          </a:xfrm>
        </p:spPr>
        <p:txBody>
          <a:bodyPr/>
          <a:lstStyle/>
          <a:p>
            <a:pPr algn="ctr"/>
            <a:r>
              <a:rPr lang="en-IN" b="1" dirty="0">
                <a:latin typeface="Times New Roman" panose="02020603050405020304" pitchFamily="18" charset="0"/>
                <a:cs typeface="Times New Roman" panose="02020603050405020304" pitchFamily="18" charset="0"/>
              </a:rPr>
              <a:t>Program Structure</a:t>
            </a:r>
          </a:p>
        </p:txBody>
      </p:sp>
      <p:sp>
        <p:nvSpPr>
          <p:cNvPr id="3" name="Content Placeholder 2">
            <a:extLst>
              <a:ext uri="{FF2B5EF4-FFF2-40B4-BE49-F238E27FC236}">
                <a16:creationId xmlns:a16="http://schemas.microsoft.com/office/drawing/2014/main" id="{D5F2A2C0-7E7B-4CCF-EC9C-2F6A055B30D5}"/>
              </a:ext>
            </a:extLst>
          </p:cNvPr>
          <p:cNvSpPr>
            <a:spLocks noGrp="1"/>
          </p:cNvSpPr>
          <p:nvPr>
            <p:ph idx="1"/>
          </p:nvPr>
        </p:nvSpPr>
        <p:spPr>
          <a:xfrm>
            <a:off x="344130" y="639098"/>
            <a:ext cx="11621728" cy="5417574"/>
          </a:xfrm>
        </p:spPr>
        <p:txBody>
          <a:bodyPr>
            <a:normAutofit/>
          </a:bodyPr>
          <a:lstStyle/>
          <a:p>
            <a:pPr marL="0" indent="0" algn="ctr">
              <a:buNone/>
            </a:pPr>
            <a:r>
              <a:rPr lang="en-IN" b="1" dirty="0">
                <a:solidFill>
                  <a:schemeClr val="accent2">
                    <a:lumMod val="75000"/>
                  </a:schemeClr>
                </a:solidFill>
              </a:rPr>
              <a:t>PRE-INTERNSHIP PHASE </a:t>
            </a:r>
          </a:p>
          <a:p>
            <a:pPr marL="0" indent="0">
              <a:buNone/>
            </a:pPr>
            <a:endParaRPr lang="en-IN" dirty="0"/>
          </a:p>
          <a:p>
            <a:pPr algn="just"/>
            <a:endParaRPr lang="en-US" b="1" dirty="0"/>
          </a:p>
          <a:p>
            <a:pPr algn="just"/>
            <a:r>
              <a:rPr lang="en-US" b="1" dirty="0"/>
              <a:t>Orientation Session</a:t>
            </a:r>
            <a:r>
              <a:rPr lang="en-US" dirty="0"/>
              <a:t>: The college should conduct an orientation session to familiarize students with the internship program's objectives, guidelines, and expectations. </a:t>
            </a:r>
          </a:p>
          <a:p>
            <a:pPr algn="just"/>
            <a:r>
              <a:rPr lang="en-US" b="1" dirty="0"/>
              <a:t>Industry Awareness Sessions: </a:t>
            </a:r>
            <a:r>
              <a:rPr lang="en-US" dirty="0"/>
              <a:t>The college should organize sessions to create awareness about the Industries/Companies where students can intern.</a:t>
            </a:r>
          </a:p>
          <a:p>
            <a:pPr algn="just"/>
            <a:r>
              <a:rPr lang="en-US" dirty="0"/>
              <a:t> </a:t>
            </a:r>
            <a:r>
              <a:rPr lang="en-US" b="1" dirty="0"/>
              <a:t>Resume Building Workshops: </a:t>
            </a:r>
            <a:r>
              <a:rPr lang="en-US" dirty="0"/>
              <a:t>The college should assist students in preparing resumes tailored to internship opportunities. </a:t>
            </a:r>
          </a:p>
          <a:p>
            <a:pPr algn="just"/>
            <a:r>
              <a:rPr lang="en-IN" b="1" dirty="0">
                <a:latin typeface="Times New Roman" panose="02020603050405020304" pitchFamily="18" charset="0"/>
                <a:cs typeface="Times New Roman" panose="02020603050405020304" pitchFamily="18" charset="0"/>
              </a:rPr>
              <a:t>Internship Placement</a:t>
            </a:r>
            <a:r>
              <a:rPr lang="en-IN" b="1" dirty="0"/>
              <a:t>:</a:t>
            </a:r>
            <a:r>
              <a:rPr lang="en-US" dirty="0">
                <a:latin typeface="Times New Roman" panose="02020603050405020304" pitchFamily="18" charset="0"/>
                <a:cs typeface="Times New Roman" panose="02020603050405020304" pitchFamily="18" charset="0"/>
              </a:rPr>
              <a:t>The college should provide an Internship Request Letter (requesting the </a:t>
            </a:r>
            <a:r>
              <a:rPr lang="en-US" dirty="0" err="1">
                <a:latin typeface="Times New Roman" panose="02020603050405020304" pitchFamily="18" charset="0"/>
                <a:cs typeface="Times New Roman" panose="02020603050405020304" pitchFamily="18" charset="0"/>
              </a:rPr>
              <a:t>organisation</a:t>
            </a:r>
            <a:r>
              <a:rPr lang="en-US" dirty="0">
                <a:latin typeface="Times New Roman" panose="02020603050405020304" pitchFamily="18" charset="0"/>
                <a:cs typeface="Times New Roman" panose="02020603050405020304" pitchFamily="18" charset="0"/>
              </a:rPr>
              <a:t> to provide internship opportunity to the students) in the college letterhead signed by the Head of the Institution.</a:t>
            </a:r>
            <a:endParaRPr lang="en-IN" b="1"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0C29CF9C-AFA3-92CB-FDBA-022B823B9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42" y="206477"/>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202AB59-CCD1-1C31-2E75-4F1877D49C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6" y="192689"/>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2615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CD9C8-A75C-0B75-12F6-9BE641174E8F}"/>
              </a:ext>
            </a:extLst>
          </p:cNvPr>
          <p:cNvSpPr>
            <a:spLocks noGrp="1"/>
          </p:cNvSpPr>
          <p:nvPr>
            <p:ph type="title"/>
          </p:nvPr>
        </p:nvSpPr>
        <p:spPr/>
        <p:txBody>
          <a:bodyPr/>
          <a:lstStyle/>
          <a:p>
            <a:pPr algn="ctr"/>
            <a:r>
              <a:rPr lang="en-IN" b="1" dirty="0">
                <a:latin typeface="Times New Roman" panose="02020603050405020304" pitchFamily="18" charset="0"/>
                <a:cs typeface="Times New Roman" panose="02020603050405020304" pitchFamily="18" charset="0"/>
              </a:rPr>
              <a:t>II. INTERNSHIP PHASE</a:t>
            </a:r>
          </a:p>
        </p:txBody>
      </p:sp>
      <p:sp>
        <p:nvSpPr>
          <p:cNvPr id="3" name="Content Placeholder 2">
            <a:extLst>
              <a:ext uri="{FF2B5EF4-FFF2-40B4-BE49-F238E27FC236}">
                <a16:creationId xmlns:a16="http://schemas.microsoft.com/office/drawing/2014/main" id="{CB324921-726E-03D0-2E6B-0F3B6AB34009}"/>
              </a:ext>
            </a:extLst>
          </p:cNvPr>
          <p:cNvSpPr>
            <a:spLocks noGrp="1"/>
          </p:cNvSpPr>
          <p:nvPr>
            <p:ph idx="1"/>
          </p:nvPr>
        </p:nvSpPr>
        <p:spPr>
          <a:xfrm>
            <a:off x="442452" y="1927123"/>
            <a:ext cx="11415251" cy="4041058"/>
          </a:xfrm>
        </p:spPr>
        <p:txBody>
          <a:bodyPr>
            <a:noAutofit/>
          </a:bodyPr>
          <a:lstStyle/>
          <a:p>
            <a:pPr marL="0" indent="0" algn="just">
              <a:buNone/>
            </a:pPr>
            <a:r>
              <a:rPr lang="en-US" sz="2400" b="1" dirty="0">
                <a:latin typeface="Times New Roman" panose="02020603050405020304" pitchFamily="18" charset="0"/>
                <a:cs typeface="Times New Roman" panose="02020603050405020304" pitchFamily="18" charset="0"/>
              </a:rPr>
              <a:t>Duration</a:t>
            </a:r>
          </a:p>
          <a:p>
            <a:pPr marL="0" indent="0" algn="just">
              <a:buNone/>
            </a:pPr>
            <a:r>
              <a:rPr lang="en-US" sz="2400" dirty="0">
                <a:latin typeface="Times New Roman" panose="02020603050405020304" pitchFamily="18" charset="0"/>
                <a:cs typeface="Times New Roman" panose="02020603050405020304" pitchFamily="18" charset="0"/>
              </a:rPr>
              <a:t>The students of V semester </a:t>
            </a:r>
            <a:r>
              <a:rPr lang="en-US" sz="2400" dirty="0" err="1">
                <a:latin typeface="Times New Roman" panose="02020603050405020304" pitchFamily="18" charset="0"/>
                <a:cs typeface="Times New Roman" panose="02020603050405020304" pitchFamily="18" charset="0"/>
              </a:rPr>
              <a:t>B.Com</a:t>
            </a:r>
            <a:r>
              <a:rPr lang="en-US" sz="2400" dirty="0">
                <a:latin typeface="Times New Roman" panose="02020603050405020304" pitchFamily="18" charset="0"/>
                <a:cs typeface="Times New Roman" panose="02020603050405020304" pitchFamily="18" charset="0"/>
              </a:rPr>
              <a:t> and BBA after the completion of their 5th semester examination and before the commencement of 6th semester classes should undergo Internship training for Minimum 15 working days, with a minimum of 4 hours per day(Total 60 hours).</a:t>
            </a:r>
          </a:p>
          <a:p>
            <a:pPr marL="0" indent="0" algn="just">
              <a:buNone/>
            </a:pPr>
            <a:r>
              <a:rPr lang="en-US" sz="2400" b="1" dirty="0">
                <a:latin typeface="Times New Roman" panose="02020603050405020304" pitchFamily="18" charset="0"/>
                <a:cs typeface="Times New Roman" panose="02020603050405020304" pitchFamily="18" charset="0"/>
              </a:rPr>
              <a:t>Area of Internship</a:t>
            </a:r>
          </a:p>
          <a:p>
            <a:pPr marL="0" indent="0" algn="just">
              <a:buNone/>
            </a:pPr>
            <a:r>
              <a:rPr lang="en-US" sz="2400" dirty="0">
                <a:latin typeface="Times New Roman" panose="02020603050405020304" pitchFamily="18" charset="0"/>
                <a:cs typeface="Times New Roman" panose="02020603050405020304" pitchFamily="18" charset="0"/>
              </a:rPr>
              <a:t>The area of Internship can be in the fields of Commerce or Management. The choice of internship is in no way associated with choice of electives</a:t>
            </a: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8FF56D4F-C533-BA29-A480-11C063C8E1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42" y="206477"/>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DF16FE4-B87D-DB81-7FDA-A7189D7624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6" y="192689"/>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75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A4005B-0F92-C3DC-2A5D-D91D9B43C59A}"/>
              </a:ext>
            </a:extLst>
          </p:cNvPr>
          <p:cNvSpPr>
            <a:spLocks noGrp="1"/>
          </p:cNvSpPr>
          <p:nvPr>
            <p:ph idx="1"/>
          </p:nvPr>
        </p:nvSpPr>
        <p:spPr>
          <a:xfrm>
            <a:off x="447369" y="1897745"/>
            <a:ext cx="10992463" cy="3450613"/>
          </a:xfrm>
        </p:spPr>
        <p:txBody>
          <a:bodyPr>
            <a:normAutofit/>
          </a:bodyPr>
          <a:lstStyle/>
          <a:p>
            <a:pPr marL="0" indent="0" algn="just">
              <a:buNone/>
            </a:pPr>
            <a:r>
              <a:rPr lang="en-US" sz="2400" b="1" dirty="0" err="1">
                <a:latin typeface="Times New Roman" panose="02020603050405020304" pitchFamily="18" charset="0"/>
                <a:cs typeface="Times New Roman" panose="02020603050405020304" pitchFamily="18" charset="0"/>
              </a:rPr>
              <a:t>Organisation</a:t>
            </a:r>
            <a:r>
              <a:rPr lang="en-US" sz="2400" b="1" dirty="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The choice of organization for Internship can be Organized or Unorganized sector, Manufacturing, Trading and Service sector, business enterprises and corporate establishments, like Micro, Small, Medium, and Large-Scale organizations, Sole Proprietary and Partnership firm, Government Organizations, Government departments and local bodies, Public and Private sector Banks, NGOs, Development agencies. Internships can be pursued in any location (anywhere in India or abroad).</a:t>
            </a: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5476377E-7575-6C49-4088-43D8808132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142" y="206477"/>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C39765B-42F3-19CD-B461-F61A88C000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6" y="192689"/>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415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C304B3-A547-1978-EFE8-240DCE9E014B}"/>
              </a:ext>
            </a:extLst>
          </p:cNvPr>
          <p:cNvSpPr>
            <a:spLocks noGrp="1"/>
          </p:cNvSpPr>
          <p:nvPr>
            <p:ph idx="1"/>
          </p:nvPr>
        </p:nvSpPr>
        <p:spPr>
          <a:xfrm>
            <a:off x="393290" y="727587"/>
            <a:ext cx="11572567" cy="5525729"/>
          </a:xfrm>
        </p:spPr>
        <p:txBody>
          <a:bodyPr>
            <a:noAutofit/>
          </a:bodyPr>
          <a:lstStyle/>
          <a:p>
            <a:pPr marL="0" indent="0" algn="ctr">
              <a:buNone/>
            </a:pPr>
            <a:r>
              <a:rPr lang="en-US" sz="2400" b="1" dirty="0">
                <a:latin typeface="Times New Roman" panose="02020603050405020304" pitchFamily="18" charset="0"/>
                <a:cs typeface="Times New Roman" panose="02020603050405020304" pitchFamily="18" charset="0"/>
              </a:rPr>
              <a:t>Tasks and Responsibilities of Interns during Internship</a:t>
            </a:r>
          </a:p>
          <a:p>
            <a:pPr marL="0" indent="0" algn="ctr">
              <a:buNone/>
            </a:pPr>
            <a:endParaRPr lang="en-US" sz="1800" dirty="0">
              <a:latin typeface="Times New Roman" panose="02020603050405020304" pitchFamily="18" charset="0"/>
              <a:cs typeface="Times New Roman" panose="02020603050405020304" pitchFamily="18" charset="0"/>
            </a:endParaRPr>
          </a:p>
          <a:p>
            <a:pPr marL="0" indent="0" algn="just">
              <a:buNone/>
            </a:pPr>
            <a:r>
              <a:rPr lang="en-US" sz="1800" dirty="0">
                <a:latin typeface="Times New Roman" panose="02020603050405020304" pitchFamily="18" charset="0"/>
                <a:cs typeface="Times New Roman" panose="02020603050405020304" pitchFamily="18" charset="0"/>
              </a:rPr>
              <a:t>Students have to collect various types of information and data from the company during their internship. Here are some common types of information and data that students may be expected to collect for preparing their report: </a:t>
            </a:r>
          </a:p>
          <a:p>
            <a:pPr marL="457200" indent="-457200" algn="just">
              <a:buAutoNum type="alphaLcParenR"/>
            </a:pPr>
            <a:r>
              <a:rPr lang="en-US" sz="1800" b="1" dirty="0">
                <a:latin typeface="Times New Roman" panose="02020603050405020304" pitchFamily="18" charset="0"/>
                <a:cs typeface="Times New Roman" panose="02020603050405020304" pitchFamily="18" charset="0"/>
              </a:rPr>
              <a:t>Company Overview: </a:t>
            </a:r>
            <a:r>
              <a:rPr lang="en-US" sz="1800" dirty="0">
                <a:latin typeface="Times New Roman" panose="02020603050405020304" pitchFamily="18" charset="0"/>
                <a:cs typeface="Times New Roman" panose="02020603050405020304" pitchFamily="18" charset="0"/>
              </a:rPr>
              <a:t>Background information about the company, including its history, mission, vision, and organizational structure. </a:t>
            </a:r>
          </a:p>
          <a:p>
            <a:pPr marL="457200" indent="-457200" algn="just">
              <a:buAutoNum type="alphaLcParenR"/>
            </a:pP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Departmental Overview: </a:t>
            </a:r>
            <a:r>
              <a:rPr lang="en-US" sz="1800" dirty="0">
                <a:latin typeface="Times New Roman" panose="02020603050405020304" pitchFamily="18" charset="0"/>
                <a:cs typeface="Times New Roman" panose="02020603050405020304" pitchFamily="18" charset="0"/>
              </a:rPr>
              <a:t>An overview of the department or departments where the student worked, including their functions, roles, and responsibilities. </a:t>
            </a:r>
          </a:p>
          <a:p>
            <a:pPr marL="457200" indent="-457200" algn="just">
              <a:buAutoNum type="alphaLcParenR"/>
            </a:pP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Internship Objectives: </a:t>
            </a:r>
            <a:r>
              <a:rPr lang="en-US" sz="1800" dirty="0">
                <a:latin typeface="Times New Roman" panose="02020603050405020304" pitchFamily="18" charset="0"/>
                <a:cs typeface="Times New Roman" panose="02020603050405020304" pitchFamily="18" charset="0"/>
              </a:rPr>
              <a:t>The objectives of the internship as outlined by the student and the company. </a:t>
            </a:r>
          </a:p>
          <a:p>
            <a:pPr marL="457200" indent="-457200" algn="just">
              <a:buAutoNum type="alphaLcParenR"/>
            </a:pPr>
            <a:r>
              <a:rPr lang="en-US" sz="1800" b="1" dirty="0">
                <a:latin typeface="Times New Roman" panose="02020603050405020304" pitchFamily="18" charset="0"/>
                <a:cs typeface="Times New Roman" panose="02020603050405020304" pitchFamily="18" charset="0"/>
              </a:rPr>
              <a:t>Tasks and Responsibilities: </a:t>
            </a:r>
            <a:r>
              <a:rPr lang="en-US" sz="1800" dirty="0">
                <a:latin typeface="Times New Roman" panose="02020603050405020304" pitchFamily="18" charset="0"/>
                <a:cs typeface="Times New Roman" panose="02020603050405020304" pitchFamily="18" charset="0"/>
              </a:rPr>
              <a:t>A detailed description of the tasks and responsibilities undertaken by the student during the internship. </a:t>
            </a:r>
          </a:p>
          <a:p>
            <a:pPr marL="457200" indent="-457200" algn="just">
              <a:buAutoNum type="alphaLcParenR"/>
            </a:pPr>
            <a:r>
              <a:rPr lang="en-US" sz="1800" b="1" dirty="0">
                <a:latin typeface="Times New Roman" panose="02020603050405020304" pitchFamily="18" charset="0"/>
                <a:cs typeface="Times New Roman" panose="02020603050405020304" pitchFamily="18" charset="0"/>
              </a:rPr>
              <a:t>Learnings and Experiences: </a:t>
            </a:r>
            <a:r>
              <a:rPr lang="en-US" sz="1800" dirty="0">
                <a:latin typeface="Times New Roman" panose="02020603050405020304" pitchFamily="18" charset="0"/>
                <a:cs typeface="Times New Roman" panose="02020603050405020304" pitchFamily="18" charset="0"/>
              </a:rPr>
              <a:t>Reflections on the learning experiences gained during the internship, including challenges faced and lessons learnt.</a:t>
            </a:r>
            <a:endParaRPr lang="en-IN" sz="18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B5FECA2A-F868-757B-88FC-9A5A446FB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23" y="0"/>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6A2E23F5-F721-5942-412B-D1E5897B30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7932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E8D51B-3618-DCE8-EDF4-6746E3864BCA}"/>
              </a:ext>
            </a:extLst>
          </p:cNvPr>
          <p:cNvSpPr>
            <a:spLocks noGrp="1"/>
          </p:cNvSpPr>
          <p:nvPr>
            <p:ph idx="1"/>
          </p:nvPr>
        </p:nvSpPr>
        <p:spPr>
          <a:xfrm>
            <a:off x="412955" y="899705"/>
            <a:ext cx="11493910" cy="4842333"/>
          </a:xfrm>
        </p:spPr>
        <p:txBody>
          <a:bodyPr>
            <a:normAutofit/>
          </a:bodyPr>
          <a:lstStyle/>
          <a:p>
            <a:pPr marL="0" indent="0" algn="just">
              <a:buNone/>
            </a:pPr>
            <a:r>
              <a:rPr lang="en-US" sz="2400" b="1" dirty="0">
                <a:latin typeface="Times New Roman" panose="02020603050405020304" pitchFamily="18" charset="0"/>
                <a:cs typeface="Times New Roman" panose="02020603050405020304" pitchFamily="18" charset="0"/>
              </a:rPr>
              <a:t>f ) Project Work: </a:t>
            </a:r>
            <a:r>
              <a:rPr lang="en-US" sz="2400" dirty="0">
                <a:latin typeface="Times New Roman" panose="02020603050405020304" pitchFamily="18" charset="0"/>
                <a:cs typeface="Times New Roman" panose="02020603050405020304" pitchFamily="18" charset="0"/>
              </a:rPr>
              <a:t>Details of any specific projects or assignments completed by the student during the internship, including the methodologies used and the results achieved. </a:t>
            </a:r>
          </a:p>
          <a:p>
            <a:pPr marL="0" indent="0" algn="just">
              <a:buNone/>
            </a:pPr>
            <a:r>
              <a:rPr lang="en-US" sz="2400" dirty="0">
                <a:latin typeface="Times New Roman" panose="02020603050405020304" pitchFamily="18" charset="0"/>
                <a:cs typeface="Times New Roman" panose="02020603050405020304" pitchFamily="18" charset="0"/>
              </a:rPr>
              <a:t>g) </a:t>
            </a:r>
            <a:r>
              <a:rPr lang="en-US" sz="2400" b="1" dirty="0">
                <a:latin typeface="Times New Roman" panose="02020603050405020304" pitchFamily="18" charset="0"/>
                <a:cs typeface="Times New Roman" panose="02020603050405020304" pitchFamily="18" charset="0"/>
              </a:rPr>
              <a:t>Skills Development</a:t>
            </a:r>
            <a:r>
              <a:rPr lang="en-US" sz="2400" dirty="0">
                <a:latin typeface="Times New Roman" panose="02020603050405020304" pitchFamily="18" charset="0"/>
                <a:cs typeface="Times New Roman" panose="02020603050405020304" pitchFamily="18" charset="0"/>
              </a:rPr>
              <a:t>: Discussion of the skills developed or enhanced during the internship, such as communication, teamwork, and problem-solving skills. </a:t>
            </a:r>
          </a:p>
          <a:p>
            <a:pPr marL="0" indent="0" algn="just">
              <a:buNone/>
            </a:pPr>
            <a:r>
              <a:rPr lang="en-US" sz="2400" dirty="0">
                <a:latin typeface="Times New Roman" panose="02020603050405020304" pitchFamily="18" charset="0"/>
                <a:cs typeface="Times New Roman" panose="02020603050405020304" pitchFamily="18" charset="0"/>
              </a:rPr>
              <a:t>h) </a:t>
            </a:r>
            <a:r>
              <a:rPr lang="en-US" sz="2400" b="1" dirty="0">
                <a:latin typeface="Times New Roman" panose="02020603050405020304" pitchFamily="18" charset="0"/>
                <a:cs typeface="Times New Roman" panose="02020603050405020304" pitchFamily="18" charset="0"/>
              </a:rPr>
              <a:t>Industry Analysis:</a:t>
            </a:r>
            <a:r>
              <a:rPr lang="en-US" sz="2400" dirty="0">
                <a:latin typeface="Times New Roman" panose="02020603050405020304" pitchFamily="18" charset="0"/>
                <a:cs typeface="Times New Roman" panose="02020603050405020304" pitchFamily="18" charset="0"/>
              </a:rPr>
              <a:t> Analysis of the industry in which the company operates, including trends, challenges, and opportunities. </a:t>
            </a:r>
          </a:p>
          <a:p>
            <a:pPr marL="0" indent="0" algn="just">
              <a:buNone/>
            </a:pP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Financial Analysis</a:t>
            </a:r>
            <a:r>
              <a:rPr lang="en-US" sz="2400" dirty="0">
                <a:latin typeface="Times New Roman" panose="02020603050405020304" pitchFamily="18" charset="0"/>
                <a:cs typeface="Times New Roman" panose="02020603050405020304" pitchFamily="18" charset="0"/>
              </a:rPr>
              <a:t>: Analysis of the company's financial performance, including profitability, liquidity, and solvency ratios.</a:t>
            </a:r>
            <a:endParaRPr lang="en-IN" sz="2400"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0A0DD43A-DB3A-720B-7B63-A86275E8BA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23" y="0"/>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415C69D-63A8-8C5A-4018-DF4A0F0564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175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725004-13ED-5D63-DA1A-B35C123BBE83}"/>
              </a:ext>
            </a:extLst>
          </p:cNvPr>
          <p:cNvSpPr>
            <a:spLocks noGrp="1"/>
          </p:cNvSpPr>
          <p:nvPr>
            <p:ph idx="1"/>
          </p:nvPr>
        </p:nvSpPr>
        <p:spPr>
          <a:xfrm>
            <a:off x="226143" y="899706"/>
            <a:ext cx="11503741" cy="4999649"/>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j) </a:t>
            </a:r>
            <a:r>
              <a:rPr lang="en-US" b="1" dirty="0">
                <a:latin typeface="Times New Roman" panose="02020603050405020304" pitchFamily="18" charset="0"/>
                <a:cs typeface="Times New Roman" panose="02020603050405020304" pitchFamily="18" charset="0"/>
              </a:rPr>
              <a:t>Recommendations: </a:t>
            </a:r>
            <a:r>
              <a:rPr lang="en-US" dirty="0">
                <a:latin typeface="Times New Roman" panose="02020603050405020304" pitchFamily="18" charset="0"/>
                <a:cs typeface="Times New Roman" panose="02020603050405020304" pitchFamily="18" charset="0"/>
              </a:rPr>
              <a:t>Recommendations for the company based on the student's observations and experiences during the internship. </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k) </a:t>
            </a:r>
            <a:r>
              <a:rPr lang="en-US" b="1" dirty="0">
                <a:latin typeface="Times New Roman" panose="02020603050405020304" pitchFamily="18" charset="0"/>
                <a:cs typeface="Times New Roman" panose="02020603050405020304" pitchFamily="18" charset="0"/>
              </a:rPr>
              <a:t>Conclusion: </a:t>
            </a:r>
            <a:r>
              <a:rPr lang="en-US" dirty="0">
                <a:latin typeface="Times New Roman" panose="02020603050405020304" pitchFamily="18" charset="0"/>
                <a:cs typeface="Times New Roman" panose="02020603050405020304" pitchFamily="18" charset="0"/>
              </a:rPr>
              <a:t>A conclusion summarizing the key findings and insights from the internship experience. </a:t>
            </a:r>
          </a:p>
          <a:p>
            <a:pPr marL="0" indent="0" algn="just">
              <a:buNone/>
            </a:pPr>
            <a:r>
              <a:rPr lang="en-US" dirty="0">
                <a:latin typeface="Times New Roman" panose="02020603050405020304" pitchFamily="18" charset="0"/>
                <a:cs typeface="Times New Roman" panose="02020603050405020304" pitchFamily="18" charset="0"/>
              </a:rPr>
              <a:t>l) </a:t>
            </a:r>
            <a:r>
              <a:rPr lang="en-US" b="1" dirty="0">
                <a:latin typeface="Times New Roman" panose="02020603050405020304" pitchFamily="18" charset="0"/>
                <a:cs typeface="Times New Roman" panose="02020603050405020304" pitchFamily="18" charset="0"/>
              </a:rPr>
              <a:t>References: </a:t>
            </a:r>
            <a:r>
              <a:rPr lang="en-US" dirty="0">
                <a:latin typeface="Times New Roman" panose="02020603050405020304" pitchFamily="18" charset="0"/>
                <a:cs typeface="Times New Roman" panose="02020603050405020304" pitchFamily="18" charset="0"/>
              </a:rPr>
              <a:t>Any references or sources used in the report, such as books, articles, or websites. It's important for students to collect this information and data throughout their internship to ensure that they have enough material to create a comprehensive and insightful report. They should also maintain regular communication with their internship supervisor to seek feedback and guidance on the report.</a:t>
            </a:r>
          </a:p>
          <a:p>
            <a:pPr marL="0" indent="0" algn="just">
              <a:buNone/>
            </a:pPr>
            <a:r>
              <a:rPr lang="en-US" b="1" dirty="0">
                <a:latin typeface="Times New Roman" panose="02020603050405020304" pitchFamily="18" charset="0"/>
                <a:cs typeface="Times New Roman" panose="02020603050405020304" pitchFamily="18" charset="0"/>
              </a:rPr>
              <a:t>5. Regular Check-ins: </a:t>
            </a:r>
            <a:r>
              <a:rPr lang="en-US" dirty="0">
                <a:latin typeface="Times New Roman" panose="02020603050405020304" pitchFamily="18" charset="0"/>
                <a:cs typeface="Times New Roman" panose="02020603050405020304" pitchFamily="18" charset="0"/>
              </a:rPr>
              <a:t>Ensure regular check-ins between the mentor and the student to monitor progress and address any issues. The mentors should maintain Internship Weekly Progress Template to record the progress of each student.</a:t>
            </a:r>
            <a:endParaRPr lang="en-IN" dirty="0">
              <a:latin typeface="Times New Roman" panose="02020603050405020304" pitchFamily="18" charset="0"/>
              <a:cs typeface="Times New Roman" panose="02020603050405020304" pitchFamily="18" charset="0"/>
            </a:endParaRPr>
          </a:p>
        </p:txBody>
      </p:sp>
      <p:pic>
        <p:nvPicPr>
          <p:cNvPr id="4" name="Picture 3" descr="Bengaluru North University - Wikipedia">
            <a:extLst>
              <a:ext uri="{FF2B5EF4-FFF2-40B4-BE49-F238E27FC236}">
                <a16:creationId xmlns:a16="http://schemas.microsoft.com/office/drawing/2014/main" id="{2AC21F58-9B38-1355-D0F7-DED2E8F37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23" y="0"/>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964EF8D-143C-585F-7281-718AF2DE60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521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93215-E049-71E7-DB5B-A5535CD21BCF}"/>
              </a:ext>
            </a:extLst>
          </p:cNvPr>
          <p:cNvSpPr>
            <a:spLocks noGrp="1"/>
          </p:cNvSpPr>
          <p:nvPr>
            <p:ph type="title"/>
          </p:nvPr>
        </p:nvSpPr>
        <p:spPr/>
        <p:txBody>
          <a:bodyPr/>
          <a:lstStyle/>
          <a:p>
            <a:pPr algn="ctr"/>
            <a:r>
              <a:rPr lang="en-IN" dirty="0"/>
              <a:t>POST-INTERNSHIP PHASE</a:t>
            </a:r>
          </a:p>
        </p:txBody>
      </p:sp>
      <p:sp>
        <p:nvSpPr>
          <p:cNvPr id="3" name="Content Placeholder 2">
            <a:extLst>
              <a:ext uri="{FF2B5EF4-FFF2-40B4-BE49-F238E27FC236}">
                <a16:creationId xmlns:a16="http://schemas.microsoft.com/office/drawing/2014/main" id="{B3523DB5-3447-B021-A73B-69BD448FC702}"/>
              </a:ext>
            </a:extLst>
          </p:cNvPr>
          <p:cNvSpPr>
            <a:spLocks noGrp="1"/>
          </p:cNvSpPr>
          <p:nvPr>
            <p:ph idx="1"/>
          </p:nvPr>
        </p:nvSpPr>
        <p:spPr>
          <a:xfrm>
            <a:off x="285136" y="2015732"/>
            <a:ext cx="11493910" cy="3824629"/>
          </a:xfrm>
        </p:spPr>
        <p:txBody>
          <a:bodyPr/>
          <a:lstStyle/>
          <a:p>
            <a:pPr marL="0" indent="0" algn="just">
              <a:buNone/>
            </a:pPr>
            <a:r>
              <a:rPr lang="en-US" b="1" dirty="0"/>
              <a:t>Certificate from the Organization</a:t>
            </a:r>
          </a:p>
          <a:p>
            <a:pPr marL="0" indent="0" algn="just">
              <a:buNone/>
            </a:pPr>
            <a:r>
              <a:rPr lang="en-US" dirty="0"/>
              <a:t>After completion of the internship, the student has to obtain a certificate from the company stating the period of the internship and a brief description of the nature of the internship i.e. responsibilities handled. </a:t>
            </a:r>
          </a:p>
          <a:p>
            <a:pPr marL="0" indent="0" algn="just">
              <a:buNone/>
            </a:pPr>
            <a:r>
              <a:rPr lang="en-US" b="1" dirty="0"/>
              <a:t>Submission of Internship Report</a:t>
            </a:r>
          </a:p>
          <a:p>
            <a:pPr marL="0" indent="0" algn="just">
              <a:buNone/>
            </a:pPr>
            <a:r>
              <a:rPr lang="en-US" dirty="0"/>
              <a:t>After completion of the Internship the students are required to submit an Internship Report along with the certificate from the organization, summarizing their internship experience, including the tasks performed, challenges faced, and learning outcomes. The report should be submitted within one month of commencement of 6th semester classes.</a:t>
            </a:r>
            <a:endParaRPr lang="en-IN" dirty="0"/>
          </a:p>
        </p:txBody>
      </p:sp>
      <p:pic>
        <p:nvPicPr>
          <p:cNvPr id="4" name="Picture 3" descr="Bengaluru North University - Wikipedia">
            <a:extLst>
              <a:ext uri="{FF2B5EF4-FFF2-40B4-BE49-F238E27FC236}">
                <a16:creationId xmlns:a16="http://schemas.microsoft.com/office/drawing/2014/main" id="{B49FB0A9-FFE1-BF52-7616-3D9D36E182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136" y="156333"/>
            <a:ext cx="1045534" cy="8997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3E3A647-F804-D7F0-C3D6-5DED403DC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13805" y="96345"/>
            <a:ext cx="1052052" cy="899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69573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90</TotalTime>
  <Words>1645</Words>
  <Application>Microsoft Office PowerPoint</Application>
  <PresentationFormat>Widescreen</PresentationFormat>
  <Paragraphs>123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Algerian</vt:lpstr>
      <vt:lpstr>Arial</vt:lpstr>
      <vt:lpstr>Gill Sans MT</vt:lpstr>
      <vt:lpstr>Times New Roman</vt:lpstr>
      <vt:lpstr>Wingdings</vt:lpstr>
      <vt:lpstr>Gallery</vt:lpstr>
      <vt:lpstr>GUIDELINES FOR INTERNSHIP PROGRAM FOR  BACHELOR OF COMMERCE  &amp;   BACHELOR OF BUSINESS ADMINISTRATION </vt:lpstr>
      <vt:lpstr>Guidelines for 15-Days Internship Program  for  Bachelor of Commerce  and  Bachelor of Business Administration Students in colleges affiliated to Bangalore North University </vt:lpstr>
      <vt:lpstr>Program Structure</vt:lpstr>
      <vt:lpstr>II. INTERNSHIP PHASE</vt:lpstr>
      <vt:lpstr>PowerPoint Presentation</vt:lpstr>
      <vt:lpstr>PowerPoint Presentation</vt:lpstr>
      <vt:lpstr>PowerPoint Presentation</vt:lpstr>
      <vt:lpstr>PowerPoint Presentation</vt:lpstr>
      <vt:lpstr>POST-INTERNSHIP PHASE</vt:lpstr>
      <vt:lpstr>PowerPoint Presentation</vt:lpstr>
      <vt:lpstr>Chaptalisation</vt:lpstr>
      <vt:lpstr>PowerPoint Presentation</vt:lpstr>
      <vt:lpstr>EVALUATION</vt:lpstr>
      <vt:lpstr>PowerPoint Presentation</vt:lpstr>
      <vt:lpstr>FORMAT OF INTERNSHIP REPORT</vt:lpstr>
      <vt:lpstr>FORMAT OF INTERNSHIP REPORT</vt:lpstr>
      <vt:lpstr>Cover Page</vt:lpstr>
      <vt:lpstr>PowerPoint Presentation</vt:lpstr>
      <vt:lpstr>PowerPoint Presentation</vt:lpstr>
      <vt:lpstr>PowerPoint Presentation</vt:lpstr>
      <vt:lpstr>PowerPoint Presentation</vt:lpstr>
      <vt:lpstr>Table of Contents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sunithaparamesh5@gmail.com</dc:creator>
  <cp:lastModifiedBy>Rahul Kumar Soni</cp:lastModifiedBy>
  <cp:revision>12</cp:revision>
  <dcterms:created xsi:type="dcterms:W3CDTF">2024-12-05T07:13:34Z</dcterms:created>
  <dcterms:modified xsi:type="dcterms:W3CDTF">2026-02-06T08:58:18Z</dcterms:modified>
</cp:coreProperties>
</file>